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31"/>
  </p:notesMasterIdLst>
  <p:sldIdLst>
    <p:sldId id="256" r:id="rId2"/>
    <p:sldId id="257" r:id="rId3"/>
    <p:sldId id="276" r:id="rId4"/>
    <p:sldId id="277" r:id="rId5"/>
    <p:sldId id="278" r:id="rId6"/>
    <p:sldId id="279" r:id="rId7"/>
    <p:sldId id="258" r:id="rId8"/>
    <p:sldId id="261" r:id="rId9"/>
    <p:sldId id="281" r:id="rId10"/>
    <p:sldId id="280" r:id="rId11"/>
    <p:sldId id="282" r:id="rId12"/>
    <p:sldId id="262" r:id="rId13"/>
    <p:sldId id="283" r:id="rId14"/>
    <p:sldId id="284" r:id="rId15"/>
    <p:sldId id="285" r:id="rId16"/>
    <p:sldId id="263" r:id="rId17"/>
    <p:sldId id="286" r:id="rId18"/>
    <p:sldId id="269" r:id="rId19"/>
    <p:sldId id="274" r:id="rId20"/>
    <p:sldId id="287" r:id="rId21"/>
    <p:sldId id="273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</p:sldIdLst>
  <p:sldSz cx="18288000" cy="10287000"/>
  <p:notesSz cx="6858000" cy="9144000"/>
  <p:embeddedFontLs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Teko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688582-2688-4EEC-9E8F-9766EBFE189D}" v="31" dt="2024-10-30T04:56:40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86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E467B7A9-DE03-BB6A-58A1-2B9579947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:notes">
            <a:extLst>
              <a:ext uri="{FF2B5EF4-FFF2-40B4-BE49-F238E27FC236}">
                <a16:creationId xmlns:a16="http://schemas.microsoft.com/office/drawing/2014/main" id="{DDECA057-2AA6-3860-2A0D-4357956282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6:notes">
            <a:extLst>
              <a:ext uri="{FF2B5EF4-FFF2-40B4-BE49-F238E27FC236}">
                <a16:creationId xmlns:a16="http://schemas.microsoft.com/office/drawing/2014/main" id="{9955B624-8111-41AB-3816-D1564A7FC8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1344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0EA28623-9A4C-3CCF-0E48-EFE7CD2E3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>
            <a:extLst>
              <a:ext uri="{FF2B5EF4-FFF2-40B4-BE49-F238E27FC236}">
                <a16:creationId xmlns:a16="http://schemas.microsoft.com/office/drawing/2014/main" id="{D4C70EA3-6A3A-19D7-E926-E345B1A164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:notes">
            <a:extLst>
              <a:ext uri="{FF2B5EF4-FFF2-40B4-BE49-F238E27FC236}">
                <a16:creationId xmlns:a16="http://schemas.microsoft.com/office/drawing/2014/main" id="{4EEC534B-6D34-A216-F000-085118B0AB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5134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>
          <a:extLst>
            <a:ext uri="{FF2B5EF4-FFF2-40B4-BE49-F238E27FC236}">
              <a16:creationId xmlns:a16="http://schemas.microsoft.com/office/drawing/2014/main" id="{7EAB689D-E525-80C8-1793-0FE778712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:notes">
            <a:extLst>
              <a:ext uri="{FF2B5EF4-FFF2-40B4-BE49-F238E27FC236}">
                <a16:creationId xmlns:a16="http://schemas.microsoft.com/office/drawing/2014/main" id="{FB298A6D-2F53-1698-4067-22FC5BC5C1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7:notes">
            <a:extLst>
              <a:ext uri="{FF2B5EF4-FFF2-40B4-BE49-F238E27FC236}">
                <a16:creationId xmlns:a16="http://schemas.microsoft.com/office/drawing/2014/main" id="{F93147F3-29C9-BCA8-6359-A9BC545C00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3364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>
          <a:extLst>
            <a:ext uri="{FF2B5EF4-FFF2-40B4-BE49-F238E27FC236}">
              <a16:creationId xmlns:a16="http://schemas.microsoft.com/office/drawing/2014/main" id="{E327188C-B3E0-156B-8F58-0D071C381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:notes">
            <a:extLst>
              <a:ext uri="{FF2B5EF4-FFF2-40B4-BE49-F238E27FC236}">
                <a16:creationId xmlns:a16="http://schemas.microsoft.com/office/drawing/2014/main" id="{7879A54E-63C1-9C2A-EC29-FDB42BE8E6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7:notes">
            <a:extLst>
              <a:ext uri="{FF2B5EF4-FFF2-40B4-BE49-F238E27FC236}">
                <a16:creationId xmlns:a16="http://schemas.microsoft.com/office/drawing/2014/main" id="{BAC45A93-BCC9-9524-4697-EB0EC177A7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902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>
          <a:extLst>
            <a:ext uri="{FF2B5EF4-FFF2-40B4-BE49-F238E27FC236}">
              <a16:creationId xmlns:a16="http://schemas.microsoft.com/office/drawing/2014/main" id="{59F6D1BE-7758-1F6B-5CC4-796F83800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:notes">
            <a:extLst>
              <a:ext uri="{FF2B5EF4-FFF2-40B4-BE49-F238E27FC236}">
                <a16:creationId xmlns:a16="http://schemas.microsoft.com/office/drawing/2014/main" id="{89E04EF8-F265-E1AF-575F-9705D3A384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7:notes">
            <a:extLst>
              <a:ext uri="{FF2B5EF4-FFF2-40B4-BE49-F238E27FC236}">
                <a16:creationId xmlns:a16="http://schemas.microsoft.com/office/drawing/2014/main" id="{4FFCE308-800C-3FD3-8C59-CF71033FFA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7642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>
          <a:extLst>
            <a:ext uri="{FF2B5EF4-FFF2-40B4-BE49-F238E27FC236}">
              <a16:creationId xmlns:a16="http://schemas.microsoft.com/office/drawing/2014/main" id="{07C487A6-0E63-CEF8-1A97-4AC8FE8D9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:notes">
            <a:extLst>
              <a:ext uri="{FF2B5EF4-FFF2-40B4-BE49-F238E27FC236}">
                <a16:creationId xmlns:a16="http://schemas.microsoft.com/office/drawing/2014/main" id="{CD29DF25-A282-3C45-ED67-F2068A632D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8:notes">
            <a:extLst>
              <a:ext uri="{FF2B5EF4-FFF2-40B4-BE49-F238E27FC236}">
                <a16:creationId xmlns:a16="http://schemas.microsoft.com/office/drawing/2014/main" id="{FC461DB4-1F00-3BA1-0DE9-5AFE022BCE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5181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>
          <a:extLst>
            <a:ext uri="{FF2B5EF4-FFF2-40B4-BE49-F238E27FC236}">
              <a16:creationId xmlns:a16="http://schemas.microsoft.com/office/drawing/2014/main" id="{5C7DA052-BD78-73DD-B88B-CC8111FE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:notes">
            <a:extLst>
              <a:ext uri="{FF2B5EF4-FFF2-40B4-BE49-F238E27FC236}">
                <a16:creationId xmlns:a16="http://schemas.microsoft.com/office/drawing/2014/main" id="{D2B6BBE9-0C0C-6B52-058E-4997F14A89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1" name="Google Shape;311;p7:notes">
            <a:extLst>
              <a:ext uri="{FF2B5EF4-FFF2-40B4-BE49-F238E27FC236}">
                <a16:creationId xmlns:a16="http://schemas.microsoft.com/office/drawing/2014/main" id="{451E18E1-C0D6-8A1F-74BB-7E3C17CB93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0869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109FF0F1-1763-FE3E-788D-FAC20597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62E87D95-1D43-D1DB-52C2-93BE0EFDC4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504C055D-8A9C-69C9-2D78-81734A5755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2571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829478B2-180C-7DA0-780E-062F6B34A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38DEB551-0968-2E11-BBEC-7D598B2CED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59969A73-CEB6-E889-8726-347266ED09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2588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2863E16F-DFFD-985D-D718-02CBB68DB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08BF8AFF-7E9D-4EBE-9273-273FA3543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7904C9B7-C4DE-2798-81CB-EBDC9E949D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7603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F8362C65-9650-3ED8-6E37-1A4463351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81BFFEAF-0009-6195-70AB-B8EB144B9C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B2FEAA73-0000-3B83-E390-FB2325D8A5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27040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8A066BE0-A391-FB38-A85A-24BAD9BB2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F5F4F0F4-EA4C-70EA-CC4B-EA4C49612E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600D7740-CA81-FDD1-00D6-3EB288741E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9494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644630A3-02C8-3A5E-8ACE-DF9958282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34664933-8B64-513C-73A9-50F48C68FC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053169A8-BAA7-A224-CCCB-C0472B7AAE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2124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C4B50119-7A4F-E266-F423-46D607E58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2044B4ED-13A0-5506-5BE0-12840CE1C1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369D9F38-7450-4456-5518-11493B35CF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2754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>
          <a:extLst>
            <a:ext uri="{FF2B5EF4-FFF2-40B4-BE49-F238E27FC236}">
              <a16:creationId xmlns:a16="http://schemas.microsoft.com/office/drawing/2014/main" id="{64691E07-068E-E8EC-D6C0-2BDBF9C61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>
            <a:extLst>
              <a:ext uri="{FF2B5EF4-FFF2-40B4-BE49-F238E27FC236}">
                <a16:creationId xmlns:a16="http://schemas.microsoft.com/office/drawing/2014/main" id="{138D7065-CB62-B1B2-6361-0CB327282A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8:notes">
            <a:extLst>
              <a:ext uri="{FF2B5EF4-FFF2-40B4-BE49-F238E27FC236}">
                <a16:creationId xmlns:a16="http://schemas.microsoft.com/office/drawing/2014/main" id="{658D58F3-3DFE-4C87-920E-AF0DB428FB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9312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34229830-518A-000A-3BDE-194B779D4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>
            <a:extLst>
              <a:ext uri="{FF2B5EF4-FFF2-40B4-BE49-F238E27FC236}">
                <a16:creationId xmlns:a16="http://schemas.microsoft.com/office/drawing/2014/main" id="{4E2543D4-C2B0-B422-B0B4-BA028C94B8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40A7FFB3-DD0D-9966-2397-6925BFC44C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3307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26696F82-E750-7B6B-E820-91CB15750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>
            <a:extLst>
              <a:ext uri="{FF2B5EF4-FFF2-40B4-BE49-F238E27FC236}">
                <a16:creationId xmlns:a16="http://schemas.microsoft.com/office/drawing/2014/main" id="{ABE04BF5-7741-995B-9A21-CC6112DC9C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E5DF2DAD-0B80-63E2-610B-64BE2A992C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215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6F8C64D2-7B87-C721-2A2B-055BC87B7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>
            <a:extLst>
              <a:ext uri="{FF2B5EF4-FFF2-40B4-BE49-F238E27FC236}">
                <a16:creationId xmlns:a16="http://schemas.microsoft.com/office/drawing/2014/main" id="{7E882207-2524-9049-C06C-DBD41B6523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F1331D33-AB97-EA79-6FF3-AA1CD24D66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8617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>
          <a:extLst>
            <a:ext uri="{FF2B5EF4-FFF2-40B4-BE49-F238E27FC236}">
              <a16:creationId xmlns:a16="http://schemas.microsoft.com/office/drawing/2014/main" id="{5DCCF2CF-2ABE-FBCD-EF3F-A97A19C93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>
            <a:extLst>
              <a:ext uri="{FF2B5EF4-FFF2-40B4-BE49-F238E27FC236}">
                <a16:creationId xmlns:a16="http://schemas.microsoft.com/office/drawing/2014/main" id="{B78949D8-C193-ED23-5412-06A1C393F0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:notes">
            <a:extLst>
              <a:ext uri="{FF2B5EF4-FFF2-40B4-BE49-F238E27FC236}">
                <a16:creationId xmlns:a16="http://schemas.microsoft.com/office/drawing/2014/main" id="{07803904-D75C-CFB6-1CC1-42A0AF1D37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2286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48FF33C5-390A-6FB6-11EA-BF15BD295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:notes">
            <a:extLst>
              <a:ext uri="{FF2B5EF4-FFF2-40B4-BE49-F238E27FC236}">
                <a16:creationId xmlns:a16="http://schemas.microsoft.com/office/drawing/2014/main" id="{4AE869A9-DE36-097F-4A96-5D00A8B606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6:notes">
            <a:extLst>
              <a:ext uri="{FF2B5EF4-FFF2-40B4-BE49-F238E27FC236}">
                <a16:creationId xmlns:a16="http://schemas.microsoft.com/office/drawing/2014/main" id="{A40F0274-AF22-0454-C2C6-5B4E76A1CD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207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7482" y="0"/>
            <a:ext cx="19012818" cy="105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661900" y="1029225"/>
            <a:ext cx="153075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6988213" y="73963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32" name="Google Shape;32;p5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33" name="Google Shape;33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35;p5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6" name="Google Shape;36;p5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166150" y="4899075"/>
            <a:ext cx="5489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8862089" y="4899075"/>
            <a:ext cx="5489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42" name="Google Shape;42;p6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Google Shape;45;p6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6" name="Google Shape;46;p6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7482" y="0"/>
            <a:ext cx="19012818" cy="105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2307251" y="5317575"/>
            <a:ext cx="6113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8644514" y="5317575"/>
            <a:ext cx="6116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grpSp>
        <p:nvGrpSpPr>
          <p:cNvPr id="52" name="Google Shape;52;p7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53" name="Google Shape;53;p7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54" name="Google Shape;54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" name="Google Shape;56;p7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7" name="Google Shape;57;p7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8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61" name="Google Shape;61;p8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62" name="Google Shape;62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" name="Google Shape;64;p8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5" name="Google Shape;65;p8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603275" y="3716800"/>
            <a:ext cx="155529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8469600" y="5251600"/>
            <a:ext cx="6995700" cy="3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3402200" y="5251600"/>
            <a:ext cx="49179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71" name="Google Shape;71;p9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72" name="Google Shape;7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" name="Google Shape;74;p9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75" name="Google Shape;75;p9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573125" y="4267200"/>
            <a:ext cx="152331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1579221" y="5937525"/>
            <a:ext cx="3487800" cy="26160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2280263" y="570286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10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81" name="Google Shape;81;p10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82" name="Google Shape;82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84;p10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5" name="Google Shape;85;p10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Teko"/>
              <a:buNone/>
              <a:defRPr sz="120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395725" y="47234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spcBef>
                <a:spcPts val="64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68300" algn="l" rtl="0"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–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marL="1371600" marR="0" lvl="2" indent="-368300" algn="l" rtl="0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marL="1828800" marR="0" lvl="3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–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marL="2286000" marR="0" lvl="4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»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hyperlink" Target="https://raw.githubusercontent.com/IamCarron/DVWA-Script/main/Install-DVWA.sh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hydde7/desafio-enigma" TargetMode="External"/><Relationship Id="rId5" Type="http://schemas.openxmlformats.org/officeDocument/2006/relationships/hyperlink" Target="https://www.figma.com/design/uLpiQrLrnpG370taxREtTn/Dashboard-UI-Kit---Dashboard-(Community)-(Copy)?node-id=0-1&amp;t=Qzf6Q1vJz4Wx5dmL-1" TargetMode="External"/><Relationship Id="rId4" Type="http://schemas.openxmlformats.org/officeDocument/2006/relationships/hyperlink" Target="mailto:henrique.otsuka@vlabhealth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0225" y="-127638"/>
            <a:ext cx="18939100" cy="1054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1"/>
          <p:cNvGrpSpPr/>
          <p:nvPr/>
        </p:nvGrpSpPr>
        <p:grpSpPr>
          <a:xfrm>
            <a:off x="11566530" y="992243"/>
            <a:ext cx="5692770" cy="8137872"/>
            <a:chOff x="0" y="-47625"/>
            <a:chExt cx="1646718" cy="2354001"/>
          </a:xfrm>
        </p:grpSpPr>
        <p:sp>
          <p:nvSpPr>
            <p:cNvPr id="92" name="Google Shape;92;p11"/>
            <p:cNvSpPr/>
            <p:nvPr/>
          </p:nvSpPr>
          <p:spPr>
            <a:xfrm>
              <a:off x="0" y="0"/>
              <a:ext cx="1646718" cy="2306376"/>
            </a:xfrm>
            <a:custGeom>
              <a:avLst/>
              <a:gdLst/>
              <a:ahLst/>
              <a:cxnLst/>
              <a:rect l="l" t="t" r="r" b="b"/>
              <a:pathLst>
                <a:path w="1646718" h="2306376" extrusionOk="0">
                  <a:moveTo>
                    <a:pt x="0" y="0"/>
                  </a:moveTo>
                  <a:lnTo>
                    <a:pt x="1646718" y="0"/>
                  </a:lnTo>
                  <a:lnTo>
                    <a:pt x="1646718" y="2306376"/>
                  </a:lnTo>
                  <a:lnTo>
                    <a:pt x="0" y="23063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Google Shape;93;p11"/>
            <p:cNvSpPr txBox="1"/>
            <p:nvPr/>
          </p:nvSpPr>
          <p:spPr>
            <a:xfrm>
              <a:off x="0" y="-47625"/>
              <a:ext cx="1646718" cy="2354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1"/>
          <p:cNvGrpSpPr/>
          <p:nvPr/>
        </p:nvGrpSpPr>
        <p:grpSpPr>
          <a:xfrm>
            <a:off x="13080465" y="992241"/>
            <a:ext cx="2809881" cy="409797"/>
            <a:chOff x="0" y="-47625"/>
            <a:chExt cx="812800" cy="118539"/>
          </a:xfrm>
        </p:grpSpPr>
        <p:sp>
          <p:nvSpPr>
            <p:cNvPr id="95" name="Google Shape;95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6" name="Google Shape;96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1"/>
          <p:cNvGrpSpPr/>
          <p:nvPr/>
        </p:nvGrpSpPr>
        <p:grpSpPr>
          <a:xfrm rot="5400000">
            <a:off x="10366487" y="4938602"/>
            <a:ext cx="2809881" cy="409797"/>
            <a:chOff x="0" y="-47625"/>
            <a:chExt cx="812800" cy="118539"/>
          </a:xfrm>
        </p:grpSpPr>
        <p:sp>
          <p:nvSpPr>
            <p:cNvPr id="98" name="Google Shape;98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9" name="Google Shape;99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1"/>
          <p:cNvGrpSpPr/>
          <p:nvPr/>
        </p:nvGrpSpPr>
        <p:grpSpPr>
          <a:xfrm rot="5400000">
            <a:off x="15814104" y="4938602"/>
            <a:ext cx="2809881" cy="409797"/>
            <a:chOff x="0" y="-47625"/>
            <a:chExt cx="812800" cy="118539"/>
          </a:xfrm>
        </p:grpSpPr>
        <p:sp>
          <p:nvSpPr>
            <p:cNvPr id="101" name="Google Shape;101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2" name="Google Shape;102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1"/>
          <p:cNvGrpSpPr/>
          <p:nvPr/>
        </p:nvGrpSpPr>
        <p:grpSpPr>
          <a:xfrm>
            <a:off x="13080465" y="8720319"/>
            <a:ext cx="2809881" cy="409797"/>
            <a:chOff x="0" y="-47625"/>
            <a:chExt cx="812800" cy="118539"/>
          </a:xfrm>
        </p:grpSpPr>
        <p:sp>
          <p:nvSpPr>
            <p:cNvPr id="104" name="Google Shape;104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5" name="Google Shape;105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1"/>
          <p:cNvSpPr txBox="1"/>
          <p:nvPr/>
        </p:nvSpPr>
        <p:spPr>
          <a:xfrm>
            <a:off x="452226" y="1560091"/>
            <a:ext cx="11513859" cy="476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9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Segurança Cibernética Web </a:t>
            </a:r>
            <a:r>
              <a:rPr lang="pt-BR" sz="12900" dirty="0" err="1">
                <a:solidFill>
                  <a:srgbClr val="FFFFFF"/>
                </a:solidFill>
                <a:latin typeface="Teko"/>
                <a:cs typeface="Teko"/>
                <a:sym typeface="Teko"/>
              </a:rPr>
              <a:t>Purple</a:t>
            </a:r>
            <a:r>
              <a:rPr lang="pt-BR" sz="129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 Approach</a:t>
            </a:r>
            <a:endParaRPr sz="1200" dirty="0"/>
          </a:p>
        </p:txBody>
      </p:sp>
      <p:sp>
        <p:nvSpPr>
          <p:cNvPr id="120" name="Google Shape;120;p11"/>
          <p:cNvSpPr/>
          <p:nvPr/>
        </p:nvSpPr>
        <p:spPr>
          <a:xfrm>
            <a:off x="8814032" y="665925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21" name="Google Shape;12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8923" y="6810424"/>
            <a:ext cx="4632655" cy="24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31400" y="1677550"/>
            <a:ext cx="4527650" cy="676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800" y="1554450"/>
            <a:ext cx="1131100" cy="523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75974" y="514112"/>
            <a:ext cx="7073814" cy="909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77">
          <a:extLst>
            <a:ext uri="{FF2B5EF4-FFF2-40B4-BE49-F238E27FC236}">
              <a16:creationId xmlns:a16="http://schemas.microsoft.com/office/drawing/2014/main" id="{F9ED1517-3E93-8A9A-67E7-A4B0735FC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6">
            <a:extLst>
              <a:ext uri="{FF2B5EF4-FFF2-40B4-BE49-F238E27FC236}">
                <a16:creationId xmlns:a16="http://schemas.microsoft.com/office/drawing/2014/main" id="{10DE4895-4741-926C-44F3-F95E9C930D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3475" y="-59125"/>
            <a:ext cx="19109043" cy="106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6">
            <a:extLst>
              <a:ext uri="{FF2B5EF4-FFF2-40B4-BE49-F238E27FC236}">
                <a16:creationId xmlns:a16="http://schemas.microsoft.com/office/drawing/2014/main" id="{7CB49432-0FDF-B267-EDE0-E1C22068B1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8971" y="396725"/>
            <a:ext cx="7209250" cy="92681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16">
            <a:extLst>
              <a:ext uri="{FF2B5EF4-FFF2-40B4-BE49-F238E27FC236}">
                <a16:creationId xmlns:a16="http://schemas.microsoft.com/office/drawing/2014/main" id="{F2AE280C-4AFE-48DE-160E-9E08BED44949}"/>
              </a:ext>
            </a:extLst>
          </p:cNvPr>
          <p:cNvGrpSpPr/>
          <p:nvPr/>
        </p:nvGrpSpPr>
        <p:grpSpPr>
          <a:xfrm>
            <a:off x="4253078" y="1694920"/>
            <a:ext cx="4460033" cy="7969951"/>
            <a:chOff x="0" y="-47625"/>
            <a:chExt cx="1174659" cy="1823710"/>
          </a:xfrm>
        </p:grpSpPr>
        <p:sp>
          <p:nvSpPr>
            <p:cNvPr id="281" name="Google Shape;281;p16">
              <a:extLst>
                <a:ext uri="{FF2B5EF4-FFF2-40B4-BE49-F238E27FC236}">
                  <a16:creationId xmlns:a16="http://schemas.microsoft.com/office/drawing/2014/main" id="{2F972928-36D3-5D28-9BE3-EA6D43F44EDC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2" name="Google Shape;282;p16">
              <a:extLst>
                <a:ext uri="{FF2B5EF4-FFF2-40B4-BE49-F238E27FC236}">
                  <a16:creationId xmlns:a16="http://schemas.microsoft.com/office/drawing/2014/main" id="{480ACA8F-F656-FCD3-A176-AD5FFD2F86C0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16">
            <a:extLst>
              <a:ext uri="{FF2B5EF4-FFF2-40B4-BE49-F238E27FC236}">
                <a16:creationId xmlns:a16="http://schemas.microsoft.com/office/drawing/2014/main" id="{4D228328-AE97-47D0-F072-CB7FFF2013E0}"/>
              </a:ext>
            </a:extLst>
          </p:cNvPr>
          <p:cNvGrpSpPr/>
          <p:nvPr/>
        </p:nvGrpSpPr>
        <p:grpSpPr>
          <a:xfrm>
            <a:off x="9400721" y="1694920"/>
            <a:ext cx="4460033" cy="7206081"/>
            <a:chOff x="0" y="-47625"/>
            <a:chExt cx="1174659" cy="1823710"/>
          </a:xfrm>
        </p:grpSpPr>
        <p:sp>
          <p:nvSpPr>
            <p:cNvPr id="284" name="Google Shape;284;p16">
              <a:extLst>
                <a:ext uri="{FF2B5EF4-FFF2-40B4-BE49-F238E27FC236}">
                  <a16:creationId xmlns:a16="http://schemas.microsoft.com/office/drawing/2014/main" id="{60046EA8-7950-A6E7-84D9-7455A1A951A8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5" name="Google Shape;285;p16">
              <a:extLst>
                <a:ext uri="{FF2B5EF4-FFF2-40B4-BE49-F238E27FC236}">
                  <a16:creationId xmlns:a16="http://schemas.microsoft.com/office/drawing/2014/main" id="{5618561D-ECDA-71DC-120B-A398B63EE37F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16">
            <a:extLst>
              <a:ext uri="{FF2B5EF4-FFF2-40B4-BE49-F238E27FC236}">
                <a16:creationId xmlns:a16="http://schemas.microsoft.com/office/drawing/2014/main" id="{0ABE7E05-3D4E-24FE-503C-BE0DFBBC8AFE}"/>
              </a:ext>
            </a:extLst>
          </p:cNvPr>
          <p:cNvGrpSpPr/>
          <p:nvPr/>
        </p:nvGrpSpPr>
        <p:grpSpPr>
          <a:xfrm>
            <a:off x="4427247" y="1869088"/>
            <a:ext cx="4460033" cy="7969951"/>
            <a:chOff x="0" y="-47625"/>
            <a:chExt cx="1174659" cy="1823710"/>
          </a:xfrm>
        </p:grpSpPr>
        <p:sp>
          <p:nvSpPr>
            <p:cNvPr id="287" name="Google Shape;287;p16">
              <a:extLst>
                <a:ext uri="{FF2B5EF4-FFF2-40B4-BE49-F238E27FC236}">
                  <a16:creationId xmlns:a16="http://schemas.microsoft.com/office/drawing/2014/main" id="{9D535922-AF78-7103-8A4C-C1A0E36FB2D0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8" name="Google Shape;288;p16">
              <a:extLst>
                <a:ext uri="{FF2B5EF4-FFF2-40B4-BE49-F238E27FC236}">
                  <a16:creationId xmlns:a16="http://schemas.microsoft.com/office/drawing/2014/main" id="{C7254C98-6384-14AD-EEF2-2625AD0371B4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16">
            <a:extLst>
              <a:ext uri="{FF2B5EF4-FFF2-40B4-BE49-F238E27FC236}">
                <a16:creationId xmlns:a16="http://schemas.microsoft.com/office/drawing/2014/main" id="{353235FC-F169-5AA7-05A0-C5D5BBEA184C}"/>
              </a:ext>
            </a:extLst>
          </p:cNvPr>
          <p:cNvGrpSpPr/>
          <p:nvPr/>
        </p:nvGrpSpPr>
        <p:grpSpPr>
          <a:xfrm>
            <a:off x="9574889" y="1903492"/>
            <a:ext cx="4460033" cy="7206081"/>
            <a:chOff x="0" y="-47625"/>
            <a:chExt cx="1174659" cy="1823710"/>
          </a:xfrm>
        </p:grpSpPr>
        <p:sp>
          <p:nvSpPr>
            <p:cNvPr id="290" name="Google Shape;290;p16">
              <a:extLst>
                <a:ext uri="{FF2B5EF4-FFF2-40B4-BE49-F238E27FC236}">
                  <a16:creationId xmlns:a16="http://schemas.microsoft.com/office/drawing/2014/main" id="{2145E67F-696C-9B99-6DF9-6853DD65F38D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1" name="Google Shape;291;p16">
              <a:extLst>
                <a:ext uri="{FF2B5EF4-FFF2-40B4-BE49-F238E27FC236}">
                  <a16:creationId xmlns:a16="http://schemas.microsoft.com/office/drawing/2014/main" id="{91883F20-62D3-19B5-E167-B15605668A6C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6">
            <a:extLst>
              <a:ext uri="{FF2B5EF4-FFF2-40B4-BE49-F238E27FC236}">
                <a16:creationId xmlns:a16="http://schemas.microsoft.com/office/drawing/2014/main" id="{D6221E21-95FE-4D94-E454-7FBC2019478D}"/>
              </a:ext>
            </a:extLst>
          </p:cNvPr>
          <p:cNvSpPr txBox="1"/>
          <p:nvPr/>
        </p:nvSpPr>
        <p:spPr>
          <a:xfrm>
            <a:off x="5871306" y="2373790"/>
            <a:ext cx="2165120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0-Day</a:t>
            </a:r>
            <a:endParaRPr dirty="0"/>
          </a:p>
        </p:txBody>
      </p:sp>
      <p:sp>
        <p:nvSpPr>
          <p:cNvPr id="299" name="Google Shape;299;p16">
            <a:extLst>
              <a:ext uri="{FF2B5EF4-FFF2-40B4-BE49-F238E27FC236}">
                <a16:creationId xmlns:a16="http://schemas.microsoft.com/office/drawing/2014/main" id="{EBF90906-D922-EEC1-A3C6-7E54A92281CE}"/>
              </a:ext>
            </a:extLst>
          </p:cNvPr>
          <p:cNvSpPr txBox="1"/>
          <p:nvPr/>
        </p:nvSpPr>
        <p:spPr>
          <a:xfrm>
            <a:off x="10544872" y="2373790"/>
            <a:ext cx="2992300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Supply Chain</a:t>
            </a:r>
            <a:endParaRPr dirty="0"/>
          </a:p>
        </p:txBody>
      </p:sp>
      <p:sp>
        <p:nvSpPr>
          <p:cNvPr id="300" name="Google Shape;300;p16">
            <a:extLst>
              <a:ext uri="{FF2B5EF4-FFF2-40B4-BE49-F238E27FC236}">
                <a16:creationId xmlns:a16="http://schemas.microsoft.com/office/drawing/2014/main" id="{F3BEC7ED-0885-E09F-9B75-AD32B4F3D11E}"/>
              </a:ext>
            </a:extLst>
          </p:cNvPr>
          <p:cNvSpPr txBox="1"/>
          <p:nvPr/>
        </p:nvSpPr>
        <p:spPr>
          <a:xfrm>
            <a:off x="4675838" y="3706502"/>
            <a:ext cx="3963000" cy="573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Vulnerabilidade de segurança em  que é desconhecida para o desenvolvedor ou fornecedor e, portanto, não possui uma correção ou atualização disponível. O termo "zero-</a:t>
            </a:r>
            <a:r>
              <a:rPr lang="pt-BR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 indica que, uma vez que a vulnerabilidade é descoberta, os desenvolvedores têm zero dias para corrigir o problema antes que ele possa ser explorado por invasores. Esses tipos de vulnerabilidades são altamente valorizados no submundo do </a:t>
            </a:r>
            <a:r>
              <a:rPr lang="pt-BR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hacking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pois permitem ataques que podem passar despercebidos até que uma solução seja implementada.</a:t>
            </a:r>
            <a:endParaRPr sz="1100" dirty="0"/>
          </a:p>
        </p:txBody>
      </p:sp>
      <p:sp>
        <p:nvSpPr>
          <p:cNvPr id="301" name="Google Shape;301;p16">
            <a:extLst>
              <a:ext uri="{FF2B5EF4-FFF2-40B4-BE49-F238E27FC236}">
                <a16:creationId xmlns:a16="http://schemas.microsoft.com/office/drawing/2014/main" id="{90043523-6BB1-F513-0946-8F36822FF147}"/>
              </a:ext>
            </a:extLst>
          </p:cNvPr>
          <p:cNvSpPr txBox="1"/>
          <p:nvPr/>
        </p:nvSpPr>
        <p:spPr>
          <a:xfrm>
            <a:off x="9823480" y="3706502"/>
            <a:ext cx="3963000" cy="5096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nvolve todos os processos e entidades que participam da produção e entrega de um produto, desde a obtenção de matérias-primas até a entrega ao consumidor final. Ela inclui fornecedores, fabricantes, distribuidores e varejistas, afetando custos e prazos de entrega. Na segurança cibernética, vulnerabilidades nessa cadeia podem expor empresas a riscos, pois ataques a fornecedores podem comprometer a segurança dos produtos.</a:t>
            </a:r>
            <a:endParaRPr sz="1100" dirty="0"/>
          </a:p>
        </p:txBody>
      </p:sp>
      <p:pic>
        <p:nvPicPr>
          <p:cNvPr id="303" name="Google Shape;303;p16">
            <a:extLst>
              <a:ext uri="{FF2B5EF4-FFF2-40B4-BE49-F238E27FC236}">
                <a16:creationId xmlns:a16="http://schemas.microsoft.com/office/drawing/2014/main" id="{5FDBFEC5-F506-240B-1B30-9AB87C71A5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050" y="1909370"/>
            <a:ext cx="804175" cy="3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>
            <a:extLst>
              <a:ext uri="{FF2B5EF4-FFF2-40B4-BE49-F238E27FC236}">
                <a16:creationId xmlns:a16="http://schemas.microsoft.com/office/drawing/2014/main" id="{9D1931B8-D64E-E24A-6FD4-E89BFB9945F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443700" y="6413648"/>
            <a:ext cx="7209276" cy="234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>
            <a:extLst>
              <a:ext uri="{FF2B5EF4-FFF2-40B4-BE49-F238E27FC236}">
                <a16:creationId xmlns:a16="http://schemas.microsoft.com/office/drawing/2014/main" id="{5A2CD7DF-F2C0-FD10-DAE1-0327E1137D7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47305" y="875401"/>
            <a:ext cx="7209246" cy="23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>
            <a:extLst>
              <a:ext uri="{FF2B5EF4-FFF2-40B4-BE49-F238E27FC236}">
                <a16:creationId xmlns:a16="http://schemas.microsoft.com/office/drawing/2014/main" id="{708B7870-B1AB-79FE-C575-3F15132E634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78475" y="4419001"/>
            <a:ext cx="838675" cy="390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logo of a shield with a hat and sunglasses&#10;&#10;Description automatically generated">
            <a:extLst>
              <a:ext uri="{FF2B5EF4-FFF2-40B4-BE49-F238E27FC236}">
                <a16:creationId xmlns:a16="http://schemas.microsoft.com/office/drawing/2014/main" id="{AEFBEDBA-42CC-BCE6-6938-5205FC3AF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2294" y="2508698"/>
            <a:ext cx="861776" cy="861776"/>
          </a:xfrm>
          <a:prstGeom prst="rect">
            <a:avLst/>
          </a:prstGeom>
        </p:spPr>
      </p:pic>
      <p:pic>
        <p:nvPicPr>
          <p:cNvPr id="5" name="Picture 4" descr="A group of people with boxes on a truck&#10;&#10;Description automatically generated">
            <a:extLst>
              <a:ext uri="{FF2B5EF4-FFF2-40B4-BE49-F238E27FC236}">
                <a16:creationId xmlns:a16="http://schemas.microsoft.com/office/drawing/2014/main" id="{EB7D8BF3-7B69-4F4A-F9E1-A8B0FD0A7F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8117" y="2566398"/>
            <a:ext cx="715931" cy="715931"/>
          </a:xfrm>
          <a:prstGeom prst="rect">
            <a:avLst/>
          </a:prstGeom>
        </p:spPr>
      </p:pic>
      <p:pic>
        <p:nvPicPr>
          <p:cNvPr id="6" name="Picture 5" descr="A logo of a shield with a hat and sunglasses&#10;&#10;Description automatically generated">
            <a:extLst>
              <a:ext uri="{FF2B5EF4-FFF2-40B4-BE49-F238E27FC236}">
                <a16:creationId xmlns:a16="http://schemas.microsoft.com/office/drawing/2014/main" id="{ECD0CA27-1415-BCB3-ABE8-619BE2787C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9996" y="2706701"/>
            <a:ext cx="2310424" cy="2310424"/>
          </a:xfrm>
          <a:prstGeom prst="rect">
            <a:avLst/>
          </a:prstGeom>
        </p:spPr>
      </p:pic>
      <p:pic>
        <p:nvPicPr>
          <p:cNvPr id="7" name="Picture 6" descr="A group of people with boxes on a truck&#10;&#10;Description automatically generated">
            <a:extLst>
              <a:ext uri="{FF2B5EF4-FFF2-40B4-BE49-F238E27FC236}">
                <a16:creationId xmlns:a16="http://schemas.microsoft.com/office/drawing/2014/main" id="{C26773C5-280C-403E-CBDB-7D636B5B84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5398" y="5129189"/>
            <a:ext cx="2297904" cy="22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2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117D9E1A-1B05-6AC6-DCD6-683D3E7C7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3">
            <a:extLst>
              <a:ext uri="{FF2B5EF4-FFF2-40B4-BE49-F238E27FC236}">
                <a16:creationId xmlns:a16="http://schemas.microsoft.com/office/drawing/2014/main" id="{69B1D7E3-A4EB-CDDE-0DF9-176CA561464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0275" y="460088"/>
            <a:ext cx="7209274" cy="9268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3">
            <a:extLst>
              <a:ext uri="{FF2B5EF4-FFF2-40B4-BE49-F238E27FC236}">
                <a16:creationId xmlns:a16="http://schemas.microsoft.com/office/drawing/2014/main" id="{6FFEE67A-D547-2259-6AEF-7B94A9B91687}"/>
              </a:ext>
            </a:extLst>
          </p:cNvPr>
          <p:cNvGrpSpPr/>
          <p:nvPr/>
        </p:nvGrpSpPr>
        <p:grpSpPr>
          <a:xfrm>
            <a:off x="1028700" y="1824085"/>
            <a:ext cx="1731395" cy="1912221"/>
            <a:chOff x="0" y="-47625"/>
            <a:chExt cx="456005" cy="503630"/>
          </a:xfrm>
        </p:grpSpPr>
        <p:sp>
          <p:nvSpPr>
            <p:cNvPr id="178" name="Google Shape;178;p13">
              <a:extLst>
                <a:ext uri="{FF2B5EF4-FFF2-40B4-BE49-F238E27FC236}">
                  <a16:creationId xmlns:a16="http://schemas.microsoft.com/office/drawing/2014/main" id="{CEDC192D-1B03-F42D-5C19-142495E8C882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9" name="Google Shape;179;p13">
              <a:extLst>
                <a:ext uri="{FF2B5EF4-FFF2-40B4-BE49-F238E27FC236}">
                  <a16:creationId xmlns:a16="http://schemas.microsoft.com/office/drawing/2014/main" id="{6A9E376B-97A9-F778-CC81-416CE2FD918D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3">
            <a:extLst>
              <a:ext uri="{FF2B5EF4-FFF2-40B4-BE49-F238E27FC236}">
                <a16:creationId xmlns:a16="http://schemas.microsoft.com/office/drawing/2014/main" id="{CA447222-9FD4-FB17-89B6-C1A5F4862C15}"/>
              </a:ext>
            </a:extLst>
          </p:cNvPr>
          <p:cNvGrpSpPr/>
          <p:nvPr/>
        </p:nvGrpSpPr>
        <p:grpSpPr>
          <a:xfrm>
            <a:off x="1151438" y="1946359"/>
            <a:ext cx="1731395" cy="1912221"/>
            <a:chOff x="0" y="-47625"/>
            <a:chExt cx="456005" cy="503630"/>
          </a:xfrm>
        </p:grpSpPr>
        <p:sp>
          <p:nvSpPr>
            <p:cNvPr id="181" name="Google Shape;181;p13">
              <a:extLst>
                <a:ext uri="{FF2B5EF4-FFF2-40B4-BE49-F238E27FC236}">
                  <a16:creationId xmlns:a16="http://schemas.microsoft.com/office/drawing/2014/main" id="{A841A460-3B1C-E682-26D9-CBBF0C9AAC20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2" name="Google Shape;182;p13">
              <a:extLst>
                <a:ext uri="{FF2B5EF4-FFF2-40B4-BE49-F238E27FC236}">
                  <a16:creationId xmlns:a16="http://schemas.microsoft.com/office/drawing/2014/main" id="{33873F58-80BD-F9FE-3459-91EEB01CB3C2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13">
            <a:extLst>
              <a:ext uri="{FF2B5EF4-FFF2-40B4-BE49-F238E27FC236}">
                <a16:creationId xmlns:a16="http://schemas.microsoft.com/office/drawing/2014/main" id="{84E696A8-F847-0921-E473-B8C66D96A127}"/>
              </a:ext>
            </a:extLst>
          </p:cNvPr>
          <p:cNvSpPr txBox="1"/>
          <p:nvPr/>
        </p:nvSpPr>
        <p:spPr>
          <a:xfrm>
            <a:off x="3177531" y="2029781"/>
            <a:ext cx="737807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FFFFFF"/>
                </a:solidFill>
                <a:latin typeface="Teko"/>
                <a:cs typeface="Teko"/>
                <a:sym typeface="Teko"/>
              </a:rPr>
              <a:t>Tendências</a:t>
            </a:r>
            <a:r>
              <a:rPr lang="en-US" sz="60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 e </a:t>
            </a:r>
            <a:r>
              <a:rPr lang="en-US" sz="6000" dirty="0" err="1">
                <a:solidFill>
                  <a:srgbClr val="FFFFFF"/>
                </a:solidFill>
                <a:latin typeface="Teko"/>
                <a:cs typeface="Teko"/>
                <a:sym typeface="Teko"/>
              </a:rPr>
              <a:t>Futuro</a:t>
            </a:r>
            <a:endParaRPr sz="700" dirty="0"/>
          </a:p>
        </p:txBody>
      </p:sp>
      <p:sp>
        <p:nvSpPr>
          <p:cNvPr id="190" name="Google Shape;190;p13">
            <a:extLst>
              <a:ext uri="{FF2B5EF4-FFF2-40B4-BE49-F238E27FC236}">
                <a16:creationId xmlns:a16="http://schemas.microsoft.com/office/drawing/2014/main" id="{AAD4A0DB-E5C4-90B0-D4E6-D71DE52C7BF4}"/>
              </a:ext>
            </a:extLst>
          </p:cNvPr>
          <p:cNvSpPr txBox="1"/>
          <p:nvPr/>
        </p:nvSpPr>
        <p:spPr>
          <a:xfrm>
            <a:off x="3545218" y="4371281"/>
            <a:ext cx="7174200" cy="31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Inteligência Artificial para IPS / IDS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Zero Trust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Cloud Security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Privacidade e Conformidade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2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- Analista / Engenheiro de SI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kumimoji="0" lang="pt-BR" sz="2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Threat</a:t>
            </a: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kumimoji="0" lang="pt-BR" sz="2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Intelligence</a:t>
            </a:r>
            <a:endParaRPr kumimoji="0" lang="pt-BR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BR" sz="2200" dirty="0">
                <a:solidFill>
                  <a:srgbClr val="FFFFFF"/>
                </a:solidFill>
                <a:latin typeface="Montserrat"/>
                <a:sym typeface="Montserrat"/>
              </a:rPr>
              <a:t>- </a:t>
            </a:r>
            <a:r>
              <a:rPr lang="pt-BR" sz="2200" dirty="0" err="1">
                <a:solidFill>
                  <a:srgbClr val="FFFFFF"/>
                </a:solidFill>
                <a:latin typeface="Montserrat"/>
                <a:sym typeface="Montserrat"/>
              </a:rPr>
              <a:t>Pentesters</a:t>
            </a:r>
            <a:endParaRPr lang="pt-BR" dirty="0"/>
          </a:p>
        </p:txBody>
      </p:sp>
      <p:sp>
        <p:nvSpPr>
          <p:cNvPr id="191" name="Google Shape;191;p13">
            <a:extLst>
              <a:ext uri="{FF2B5EF4-FFF2-40B4-BE49-F238E27FC236}">
                <a16:creationId xmlns:a16="http://schemas.microsoft.com/office/drawing/2014/main" id="{2C3F4864-DA7E-83CF-C512-F9826FCF89E6}"/>
              </a:ext>
            </a:extLst>
          </p:cNvPr>
          <p:cNvSpPr txBox="1"/>
          <p:nvPr/>
        </p:nvSpPr>
        <p:spPr>
          <a:xfrm>
            <a:off x="1189054" y="2105749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02.</a:t>
            </a:r>
            <a:endParaRPr dirty="0"/>
          </a:p>
        </p:txBody>
      </p:sp>
      <p:grpSp>
        <p:nvGrpSpPr>
          <p:cNvPr id="192" name="Google Shape;192;p13">
            <a:extLst>
              <a:ext uri="{FF2B5EF4-FFF2-40B4-BE49-F238E27FC236}">
                <a16:creationId xmlns:a16="http://schemas.microsoft.com/office/drawing/2014/main" id="{93FDF9B2-924D-A25A-69D4-128E763DCDD7}"/>
              </a:ext>
            </a:extLst>
          </p:cNvPr>
          <p:cNvGrpSpPr/>
          <p:nvPr/>
        </p:nvGrpSpPr>
        <p:grpSpPr>
          <a:xfrm rot="5400000">
            <a:off x="10830856" y="4723071"/>
            <a:ext cx="2809881" cy="409797"/>
            <a:chOff x="0" y="-47625"/>
            <a:chExt cx="812800" cy="118539"/>
          </a:xfrm>
        </p:grpSpPr>
        <p:sp>
          <p:nvSpPr>
            <p:cNvPr id="193" name="Google Shape;193;p13">
              <a:extLst>
                <a:ext uri="{FF2B5EF4-FFF2-40B4-BE49-F238E27FC236}">
                  <a16:creationId xmlns:a16="http://schemas.microsoft.com/office/drawing/2014/main" id="{95EC6E73-8E9E-1344-7E4F-D763D2C236A1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4" name="Google Shape;194;p13">
              <a:extLst>
                <a:ext uri="{FF2B5EF4-FFF2-40B4-BE49-F238E27FC236}">
                  <a16:creationId xmlns:a16="http://schemas.microsoft.com/office/drawing/2014/main" id="{5A15436C-E962-85A8-5CD1-EF6A3EDD15EC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3">
            <a:extLst>
              <a:ext uri="{FF2B5EF4-FFF2-40B4-BE49-F238E27FC236}">
                <a16:creationId xmlns:a16="http://schemas.microsoft.com/office/drawing/2014/main" id="{AC604E33-5158-A92E-DF99-F057B051159E}"/>
              </a:ext>
            </a:extLst>
          </p:cNvPr>
          <p:cNvGrpSpPr/>
          <p:nvPr/>
        </p:nvGrpSpPr>
        <p:grpSpPr>
          <a:xfrm rot="5400000">
            <a:off x="16059257" y="4723071"/>
            <a:ext cx="2809881" cy="409797"/>
            <a:chOff x="0" y="-47625"/>
            <a:chExt cx="812800" cy="118539"/>
          </a:xfrm>
        </p:grpSpPr>
        <p:sp>
          <p:nvSpPr>
            <p:cNvPr id="196" name="Google Shape;196;p13">
              <a:extLst>
                <a:ext uri="{FF2B5EF4-FFF2-40B4-BE49-F238E27FC236}">
                  <a16:creationId xmlns:a16="http://schemas.microsoft.com/office/drawing/2014/main" id="{F58D90B1-2311-E6A7-FC56-4304D596E46D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7" name="Google Shape;197;p13">
              <a:extLst>
                <a:ext uri="{FF2B5EF4-FFF2-40B4-BE49-F238E27FC236}">
                  <a16:creationId xmlns:a16="http://schemas.microsoft.com/office/drawing/2014/main" id="{458AB419-5EE4-0763-DB0D-ABE2AFB26CDD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3">
            <a:extLst>
              <a:ext uri="{FF2B5EF4-FFF2-40B4-BE49-F238E27FC236}">
                <a16:creationId xmlns:a16="http://schemas.microsoft.com/office/drawing/2014/main" id="{E725FBAF-379D-98D1-3C84-9F22D9E82C92}"/>
              </a:ext>
            </a:extLst>
          </p:cNvPr>
          <p:cNvSpPr/>
          <p:nvPr/>
        </p:nvSpPr>
        <p:spPr>
          <a:xfrm>
            <a:off x="-734775" y="6589877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99" name="Google Shape;199;p13">
            <a:extLst>
              <a:ext uri="{FF2B5EF4-FFF2-40B4-BE49-F238E27FC236}">
                <a16:creationId xmlns:a16="http://schemas.microsoft.com/office/drawing/2014/main" id="{55265764-2216-A4D9-3C6C-5A698B4C994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3050" y="1353100"/>
            <a:ext cx="5006251" cy="748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3">
            <a:extLst>
              <a:ext uri="{FF2B5EF4-FFF2-40B4-BE49-F238E27FC236}">
                <a16:creationId xmlns:a16="http://schemas.microsoft.com/office/drawing/2014/main" id="{879F5AC0-55E4-BB46-D5F2-2BB84823917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6325" y="3858601"/>
            <a:ext cx="1229775" cy="572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>
            <a:extLst>
              <a:ext uri="{FF2B5EF4-FFF2-40B4-BE49-F238E27FC236}">
                <a16:creationId xmlns:a16="http://schemas.microsoft.com/office/drawing/2014/main" id="{56FD5921-4ED4-702E-4D1A-42A0F93A8D5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490213" y="5782350"/>
            <a:ext cx="3093295" cy="30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3">
            <a:extLst>
              <a:ext uri="{FF2B5EF4-FFF2-40B4-BE49-F238E27FC236}">
                <a16:creationId xmlns:a16="http://schemas.microsoft.com/office/drawing/2014/main" id="{B6B10939-05B9-45A8-4F09-DDAC7CEFD46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012975" y="9252048"/>
            <a:ext cx="7315200" cy="2377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382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7"/>
          <p:cNvGrpSpPr/>
          <p:nvPr/>
        </p:nvGrpSpPr>
        <p:grpSpPr>
          <a:xfrm>
            <a:off x="1028700" y="1528514"/>
            <a:ext cx="7286074" cy="1912221"/>
            <a:chOff x="0" y="-47625"/>
            <a:chExt cx="1918966" cy="503630"/>
          </a:xfrm>
        </p:grpSpPr>
        <p:sp>
          <p:nvSpPr>
            <p:cNvPr id="323" name="Google Shape;323;p17"/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4" name="Google Shape;324;p17"/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17"/>
          <p:cNvGrpSpPr/>
          <p:nvPr/>
        </p:nvGrpSpPr>
        <p:grpSpPr>
          <a:xfrm>
            <a:off x="1253384" y="1725850"/>
            <a:ext cx="7286074" cy="1912221"/>
            <a:chOff x="0" y="-47625"/>
            <a:chExt cx="1918966" cy="503630"/>
          </a:xfrm>
        </p:grpSpPr>
        <p:sp>
          <p:nvSpPr>
            <p:cNvPr id="326" name="Google Shape;326;p17"/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7" name="Google Shape;327;p17"/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3" name="Google Shape;3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475" y="545850"/>
            <a:ext cx="7088601" cy="9113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7"/>
          <p:cNvSpPr txBox="1"/>
          <p:nvPr/>
        </p:nvSpPr>
        <p:spPr>
          <a:xfrm>
            <a:off x="1464851" y="1809271"/>
            <a:ext cx="73780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IA para IDS / IPS</a:t>
            </a:r>
            <a:endParaRPr sz="1000" dirty="0"/>
          </a:p>
        </p:txBody>
      </p:sp>
      <p:sp>
        <p:nvSpPr>
          <p:cNvPr id="321" name="Google Shape;321;p17"/>
          <p:cNvSpPr txBox="1"/>
          <p:nvPr/>
        </p:nvSpPr>
        <p:spPr>
          <a:xfrm>
            <a:off x="1253384" y="4022949"/>
            <a:ext cx="9545100" cy="272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IPS e IDS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são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Prevenção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Detecção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Intrusão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Eles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protegem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contra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atividades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maliciosas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geralmente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baseados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anomalias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alertando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Administrador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tomar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decisões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baseadas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informações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o IPS prove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atuando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controles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Real-Time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alterações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prevenir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possível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ameaça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chegue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até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os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alvos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grpSp>
        <p:nvGrpSpPr>
          <p:cNvPr id="328" name="Google Shape;328;p17"/>
          <p:cNvGrpSpPr/>
          <p:nvPr/>
        </p:nvGrpSpPr>
        <p:grpSpPr>
          <a:xfrm rot="5400000">
            <a:off x="10847561" y="4961683"/>
            <a:ext cx="2809881" cy="409797"/>
            <a:chOff x="0" y="-47625"/>
            <a:chExt cx="812800" cy="118539"/>
          </a:xfrm>
        </p:grpSpPr>
        <p:sp>
          <p:nvSpPr>
            <p:cNvPr id="329" name="Google Shape;329;p17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0" name="Google Shape;330;p17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7"/>
          <p:cNvGrpSpPr/>
          <p:nvPr/>
        </p:nvGrpSpPr>
        <p:grpSpPr>
          <a:xfrm rot="5400000">
            <a:off x="16059257" y="4961683"/>
            <a:ext cx="2809881" cy="409797"/>
            <a:chOff x="0" y="-47625"/>
            <a:chExt cx="812800" cy="118539"/>
          </a:xfrm>
        </p:grpSpPr>
        <p:sp>
          <p:nvSpPr>
            <p:cNvPr id="332" name="Google Shape;332;p17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3" name="Google Shape;333;p17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17"/>
          <p:cNvSpPr/>
          <p:nvPr/>
        </p:nvSpPr>
        <p:spPr>
          <a:xfrm>
            <a:off x="9959198" y="1374914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35" name="Google Shape;3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85622" y="6842312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5266" y="-391025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4149" y="1374923"/>
            <a:ext cx="5006251" cy="748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2874" y="8947575"/>
            <a:ext cx="7286124" cy="2374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90482293-19A4-A698-C7EB-56E04BEA7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7">
            <a:extLst>
              <a:ext uri="{FF2B5EF4-FFF2-40B4-BE49-F238E27FC236}">
                <a16:creationId xmlns:a16="http://schemas.microsoft.com/office/drawing/2014/main" id="{9386F7DE-5F06-21A5-6424-567D906B2F8E}"/>
              </a:ext>
            </a:extLst>
          </p:cNvPr>
          <p:cNvGrpSpPr/>
          <p:nvPr/>
        </p:nvGrpSpPr>
        <p:grpSpPr>
          <a:xfrm>
            <a:off x="1028700" y="1528514"/>
            <a:ext cx="7286074" cy="1912221"/>
            <a:chOff x="0" y="-47625"/>
            <a:chExt cx="1918966" cy="503630"/>
          </a:xfrm>
        </p:grpSpPr>
        <p:sp>
          <p:nvSpPr>
            <p:cNvPr id="323" name="Google Shape;323;p17">
              <a:extLst>
                <a:ext uri="{FF2B5EF4-FFF2-40B4-BE49-F238E27FC236}">
                  <a16:creationId xmlns:a16="http://schemas.microsoft.com/office/drawing/2014/main" id="{D2505590-B9E1-87AC-B222-B603E50798CE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4" name="Google Shape;324;p17">
              <a:extLst>
                <a:ext uri="{FF2B5EF4-FFF2-40B4-BE49-F238E27FC236}">
                  <a16:creationId xmlns:a16="http://schemas.microsoft.com/office/drawing/2014/main" id="{EBE464C5-6719-F76C-B73A-D607C3667442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17">
            <a:extLst>
              <a:ext uri="{FF2B5EF4-FFF2-40B4-BE49-F238E27FC236}">
                <a16:creationId xmlns:a16="http://schemas.microsoft.com/office/drawing/2014/main" id="{DDDDB84A-06BE-79C7-AB6A-C560F70A4F90}"/>
              </a:ext>
            </a:extLst>
          </p:cNvPr>
          <p:cNvGrpSpPr/>
          <p:nvPr/>
        </p:nvGrpSpPr>
        <p:grpSpPr>
          <a:xfrm>
            <a:off x="1253384" y="1725850"/>
            <a:ext cx="7286074" cy="1912221"/>
            <a:chOff x="0" y="-47625"/>
            <a:chExt cx="1918966" cy="503630"/>
          </a:xfrm>
        </p:grpSpPr>
        <p:sp>
          <p:nvSpPr>
            <p:cNvPr id="326" name="Google Shape;326;p17">
              <a:extLst>
                <a:ext uri="{FF2B5EF4-FFF2-40B4-BE49-F238E27FC236}">
                  <a16:creationId xmlns:a16="http://schemas.microsoft.com/office/drawing/2014/main" id="{F3B567C7-D2DA-8325-CD8D-423B8E45B31F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7" name="Google Shape;327;p17">
              <a:extLst>
                <a:ext uri="{FF2B5EF4-FFF2-40B4-BE49-F238E27FC236}">
                  <a16:creationId xmlns:a16="http://schemas.microsoft.com/office/drawing/2014/main" id="{3E7C6E6E-07A9-4D7B-8AC9-A3997B24C89E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3" name="Google Shape;313;p17">
            <a:extLst>
              <a:ext uri="{FF2B5EF4-FFF2-40B4-BE49-F238E27FC236}">
                <a16:creationId xmlns:a16="http://schemas.microsoft.com/office/drawing/2014/main" id="{6F84F50A-0C1A-1BD3-AB5E-15A384DA44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475" y="545850"/>
            <a:ext cx="7088601" cy="9113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7">
            <a:extLst>
              <a:ext uri="{FF2B5EF4-FFF2-40B4-BE49-F238E27FC236}">
                <a16:creationId xmlns:a16="http://schemas.microsoft.com/office/drawing/2014/main" id="{CBEF40FA-F431-D29C-3278-34EB7AAA765D}"/>
              </a:ext>
            </a:extLst>
          </p:cNvPr>
          <p:cNvSpPr txBox="1"/>
          <p:nvPr/>
        </p:nvSpPr>
        <p:spPr>
          <a:xfrm>
            <a:off x="1464851" y="1809271"/>
            <a:ext cx="73780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Zero Trust</a:t>
            </a:r>
            <a:endParaRPr sz="1000" dirty="0"/>
          </a:p>
        </p:txBody>
      </p:sp>
      <p:sp>
        <p:nvSpPr>
          <p:cNvPr id="321" name="Google Shape;321;p17">
            <a:extLst>
              <a:ext uri="{FF2B5EF4-FFF2-40B4-BE49-F238E27FC236}">
                <a16:creationId xmlns:a16="http://schemas.microsoft.com/office/drawing/2014/main" id="{B5D8F0F1-F393-052F-D0E0-A0DAAD63E6ED}"/>
              </a:ext>
            </a:extLst>
          </p:cNvPr>
          <p:cNvSpPr txBox="1"/>
          <p:nvPr/>
        </p:nvSpPr>
        <p:spPr>
          <a:xfrm>
            <a:off x="1253384" y="4022949"/>
            <a:ext cx="9545100" cy="506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Modelo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Segurança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literalmente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significa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confiança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zero.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Ao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invés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assumir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algo é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confiável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mesmo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estando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mesma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vindo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mesmo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usuário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sempre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desconfia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exige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revalidação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certeza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aquela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solicitação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usuário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fato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confiável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Verificação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Contínua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Menor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Privilégio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Monitoramento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Dados.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Essencial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Dados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Perímetro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grpSp>
        <p:nvGrpSpPr>
          <p:cNvPr id="328" name="Google Shape;328;p17">
            <a:extLst>
              <a:ext uri="{FF2B5EF4-FFF2-40B4-BE49-F238E27FC236}">
                <a16:creationId xmlns:a16="http://schemas.microsoft.com/office/drawing/2014/main" id="{4CA41495-E924-541E-5AA8-447B4B96B44F}"/>
              </a:ext>
            </a:extLst>
          </p:cNvPr>
          <p:cNvGrpSpPr/>
          <p:nvPr/>
        </p:nvGrpSpPr>
        <p:grpSpPr>
          <a:xfrm rot="5400000">
            <a:off x="10847561" y="4961683"/>
            <a:ext cx="2809881" cy="409797"/>
            <a:chOff x="0" y="-47625"/>
            <a:chExt cx="812800" cy="118539"/>
          </a:xfrm>
        </p:grpSpPr>
        <p:sp>
          <p:nvSpPr>
            <p:cNvPr id="329" name="Google Shape;329;p17">
              <a:extLst>
                <a:ext uri="{FF2B5EF4-FFF2-40B4-BE49-F238E27FC236}">
                  <a16:creationId xmlns:a16="http://schemas.microsoft.com/office/drawing/2014/main" id="{1C4D09DC-CA22-7BE9-4D17-8722786B1850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0" name="Google Shape;330;p17">
              <a:extLst>
                <a:ext uri="{FF2B5EF4-FFF2-40B4-BE49-F238E27FC236}">
                  <a16:creationId xmlns:a16="http://schemas.microsoft.com/office/drawing/2014/main" id="{03F5BEA7-48EE-2C7C-E421-162A723FFB58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7">
            <a:extLst>
              <a:ext uri="{FF2B5EF4-FFF2-40B4-BE49-F238E27FC236}">
                <a16:creationId xmlns:a16="http://schemas.microsoft.com/office/drawing/2014/main" id="{0A77E27B-276B-C9AD-67D7-1E0FD57634DE}"/>
              </a:ext>
            </a:extLst>
          </p:cNvPr>
          <p:cNvGrpSpPr/>
          <p:nvPr/>
        </p:nvGrpSpPr>
        <p:grpSpPr>
          <a:xfrm rot="5400000">
            <a:off x="16059257" y="4961683"/>
            <a:ext cx="2809881" cy="409797"/>
            <a:chOff x="0" y="-47625"/>
            <a:chExt cx="812800" cy="118539"/>
          </a:xfrm>
        </p:grpSpPr>
        <p:sp>
          <p:nvSpPr>
            <p:cNvPr id="332" name="Google Shape;332;p17">
              <a:extLst>
                <a:ext uri="{FF2B5EF4-FFF2-40B4-BE49-F238E27FC236}">
                  <a16:creationId xmlns:a16="http://schemas.microsoft.com/office/drawing/2014/main" id="{87478C5D-83EA-C15C-E15E-57702B7BC8C7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3" name="Google Shape;333;p17">
              <a:extLst>
                <a:ext uri="{FF2B5EF4-FFF2-40B4-BE49-F238E27FC236}">
                  <a16:creationId xmlns:a16="http://schemas.microsoft.com/office/drawing/2014/main" id="{AD975213-1835-6279-64BD-83AEBC80F9AC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17">
            <a:extLst>
              <a:ext uri="{FF2B5EF4-FFF2-40B4-BE49-F238E27FC236}">
                <a16:creationId xmlns:a16="http://schemas.microsoft.com/office/drawing/2014/main" id="{7CA2FE89-73B1-EB84-638D-9EBF18018DD4}"/>
              </a:ext>
            </a:extLst>
          </p:cNvPr>
          <p:cNvSpPr/>
          <p:nvPr/>
        </p:nvSpPr>
        <p:spPr>
          <a:xfrm>
            <a:off x="9959198" y="1374914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35" name="Google Shape;335;p17">
            <a:extLst>
              <a:ext uri="{FF2B5EF4-FFF2-40B4-BE49-F238E27FC236}">
                <a16:creationId xmlns:a16="http://schemas.microsoft.com/office/drawing/2014/main" id="{B5B21F92-552F-FF38-3745-7E31A46D251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85622" y="6426669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7">
            <a:extLst>
              <a:ext uri="{FF2B5EF4-FFF2-40B4-BE49-F238E27FC236}">
                <a16:creationId xmlns:a16="http://schemas.microsoft.com/office/drawing/2014/main" id="{E6F83515-479C-F2D8-B283-B4CA1ECD104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5266" y="-391025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7">
            <a:extLst>
              <a:ext uri="{FF2B5EF4-FFF2-40B4-BE49-F238E27FC236}">
                <a16:creationId xmlns:a16="http://schemas.microsoft.com/office/drawing/2014/main" id="{7D16DB20-3093-D09D-7734-462F49AE5D3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4149" y="1374923"/>
            <a:ext cx="5006251" cy="748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7">
            <a:extLst>
              <a:ext uri="{FF2B5EF4-FFF2-40B4-BE49-F238E27FC236}">
                <a16:creationId xmlns:a16="http://schemas.microsoft.com/office/drawing/2014/main" id="{6E285DFF-3CB1-85C6-06FB-B73ABDEEA03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2874" y="9002995"/>
            <a:ext cx="7286124" cy="2374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1089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DAA02844-8488-48CF-08A6-0D3EB0AC8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7">
            <a:extLst>
              <a:ext uri="{FF2B5EF4-FFF2-40B4-BE49-F238E27FC236}">
                <a16:creationId xmlns:a16="http://schemas.microsoft.com/office/drawing/2014/main" id="{2EC17504-7FA5-071B-0BF2-2E4377131206}"/>
              </a:ext>
            </a:extLst>
          </p:cNvPr>
          <p:cNvGrpSpPr/>
          <p:nvPr/>
        </p:nvGrpSpPr>
        <p:grpSpPr>
          <a:xfrm>
            <a:off x="1028700" y="1528514"/>
            <a:ext cx="7286074" cy="1912221"/>
            <a:chOff x="0" y="-47625"/>
            <a:chExt cx="1918966" cy="503630"/>
          </a:xfrm>
        </p:grpSpPr>
        <p:sp>
          <p:nvSpPr>
            <p:cNvPr id="323" name="Google Shape;323;p17">
              <a:extLst>
                <a:ext uri="{FF2B5EF4-FFF2-40B4-BE49-F238E27FC236}">
                  <a16:creationId xmlns:a16="http://schemas.microsoft.com/office/drawing/2014/main" id="{90E3B0F5-93C1-D0FB-97BC-5AF97D79A045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4" name="Google Shape;324;p17">
              <a:extLst>
                <a:ext uri="{FF2B5EF4-FFF2-40B4-BE49-F238E27FC236}">
                  <a16:creationId xmlns:a16="http://schemas.microsoft.com/office/drawing/2014/main" id="{66D18E2A-DD58-6DA7-D797-708CF9227199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17">
            <a:extLst>
              <a:ext uri="{FF2B5EF4-FFF2-40B4-BE49-F238E27FC236}">
                <a16:creationId xmlns:a16="http://schemas.microsoft.com/office/drawing/2014/main" id="{CDA54F1B-5B3E-9589-8107-F7291EAF541F}"/>
              </a:ext>
            </a:extLst>
          </p:cNvPr>
          <p:cNvGrpSpPr/>
          <p:nvPr/>
        </p:nvGrpSpPr>
        <p:grpSpPr>
          <a:xfrm>
            <a:off x="1253384" y="1725850"/>
            <a:ext cx="7286074" cy="1912221"/>
            <a:chOff x="0" y="-47625"/>
            <a:chExt cx="1918966" cy="503630"/>
          </a:xfrm>
        </p:grpSpPr>
        <p:sp>
          <p:nvSpPr>
            <p:cNvPr id="326" name="Google Shape;326;p17">
              <a:extLst>
                <a:ext uri="{FF2B5EF4-FFF2-40B4-BE49-F238E27FC236}">
                  <a16:creationId xmlns:a16="http://schemas.microsoft.com/office/drawing/2014/main" id="{8BBAB543-9424-1DF3-8F4E-1F162C80D052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7" name="Google Shape;327;p17">
              <a:extLst>
                <a:ext uri="{FF2B5EF4-FFF2-40B4-BE49-F238E27FC236}">
                  <a16:creationId xmlns:a16="http://schemas.microsoft.com/office/drawing/2014/main" id="{02BEE813-6494-29D4-82E3-3151C2935C05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3" name="Google Shape;313;p17">
            <a:extLst>
              <a:ext uri="{FF2B5EF4-FFF2-40B4-BE49-F238E27FC236}">
                <a16:creationId xmlns:a16="http://schemas.microsoft.com/office/drawing/2014/main" id="{95D22586-D492-9E46-4299-6FFEA1B529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475" y="545850"/>
            <a:ext cx="7088601" cy="9113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7">
            <a:extLst>
              <a:ext uri="{FF2B5EF4-FFF2-40B4-BE49-F238E27FC236}">
                <a16:creationId xmlns:a16="http://schemas.microsoft.com/office/drawing/2014/main" id="{2EE2DF7E-4516-82BC-3387-29E911D300CB}"/>
              </a:ext>
            </a:extLst>
          </p:cNvPr>
          <p:cNvSpPr txBox="1"/>
          <p:nvPr/>
        </p:nvSpPr>
        <p:spPr>
          <a:xfrm>
            <a:off x="1464851" y="1809271"/>
            <a:ext cx="73780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Cloud Security</a:t>
            </a:r>
            <a:endParaRPr sz="1000" dirty="0"/>
          </a:p>
        </p:txBody>
      </p:sp>
      <p:sp>
        <p:nvSpPr>
          <p:cNvPr id="321" name="Google Shape;321;p17">
            <a:extLst>
              <a:ext uri="{FF2B5EF4-FFF2-40B4-BE49-F238E27FC236}">
                <a16:creationId xmlns:a16="http://schemas.microsoft.com/office/drawing/2014/main" id="{4B7C4AC9-7601-6572-9AA7-AF26D4A8FC81}"/>
              </a:ext>
            </a:extLst>
          </p:cNvPr>
          <p:cNvSpPr txBox="1"/>
          <p:nvPr/>
        </p:nvSpPr>
        <p:spPr>
          <a:xfrm>
            <a:off x="1253384" y="4022949"/>
            <a:ext cx="9545100" cy="5450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organizações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buscam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disponibilidade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alta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flexibilidade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recursos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computacionais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22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57% dos dados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organização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ficam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nuvem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enquanto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43% on-premises.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Misconfiguration é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extremamente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comum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nesses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cenários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Acesso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via Internet.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CSPM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contribui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mensurar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maturidade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segurança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organização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baseada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frameworks e leis.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8" name="Google Shape;328;p17">
            <a:extLst>
              <a:ext uri="{FF2B5EF4-FFF2-40B4-BE49-F238E27FC236}">
                <a16:creationId xmlns:a16="http://schemas.microsoft.com/office/drawing/2014/main" id="{369CC652-0A45-300D-CF2D-868BB8DAB948}"/>
              </a:ext>
            </a:extLst>
          </p:cNvPr>
          <p:cNvGrpSpPr/>
          <p:nvPr/>
        </p:nvGrpSpPr>
        <p:grpSpPr>
          <a:xfrm rot="5400000">
            <a:off x="10847561" y="4961683"/>
            <a:ext cx="2809881" cy="409797"/>
            <a:chOff x="0" y="-47625"/>
            <a:chExt cx="812800" cy="118539"/>
          </a:xfrm>
        </p:grpSpPr>
        <p:sp>
          <p:nvSpPr>
            <p:cNvPr id="329" name="Google Shape;329;p17">
              <a:extLst>
                <a:ext uri="{FF2B5EF4-FFF2-40B4-BE49-F238E27FC236}">
                  <a16:creationId xmlns:a16="http://schemas.microsoft.com/office/drawing/2014/main" id="{7453CB72-8EFC-F0BD-CDF4-43FD5B39C7F6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0" name="Google Shape;330;p17">
              <a:extLst>
                <a:ext uri="{FF2B5EF4-FFF2-40B4-BE49-F238E27FC236}">
                  <a16:creationId xmlns:a16="http://schemas.microsoft.com/office/drawing/2014/main" id="{4811C3AC-3044-8221-E84F-68E8F2D3C51C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7">
            <a:extLst>
              <a:ext uri="{FF2B5EF4-FFF2-40B4-BE49-F238E27FC236}">
                <a16:creationId xmlns:a16="http://schemas.microsoft.com/office/drawing/2014/main" id="{09328117-5EAB-36A8-D4BD-AFE1D214BE39}"/>
              </a:ext>
            </a:extLst>
          </p:cNvPr>
          <p:cNvGrpSpPr/>
          <p:nvPr/>
        </p:nvGrpSpPr>
        <p:grpSpPr>
          <a:xfrm rot="5400000">
            <a:off x="16059257" y="4961683"/>
            <a:ext cx="2809881" cy="409797"/>
            <a:chOff x="0" y="-47625"/>
            <a:chExt cx="812800" cy="118539"/>
          </a:xfrm>
        </p:grpSpPr>
        <p:sp>
          <p:nvSpPr>
            <p:cNvPr id="332" name="Google Shape;332;p17">
              <a:extLst>
                <a:ext uri="{FF2B5EF4-FFF2-40B4-BE49-F238E27FC236}">
                  <a16:creationId xmlns:a16="http://schemas.microsoft.com/office/drawing/2014/main" id="{227B28ED-5C36-2F81-F1E1-E5C522AFE7D6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3" name="Google Shape;333;p17">
              <a:extLst>
                <a:ext uri="{FF2B5EF4-FFF2-40B4-BE49-F238E27FC236}">
                  <a16:creationId xmlns:a16="http://schemas.microsoft.com/office/drawing/2014/main" id="{8827B3CC-E0F1-FE0A-BCAF-F0AE904FDCE7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17">
            <a:extLst>
              <a:ext uri="{FF2B5EF4-FFF2-40B4-BE49-F238E27FC236}">
                <a16:creationId xmlns:a16="http://schemas.microsoft.com/office/drawing/2014/main" id="{0204C2FE-6613-0A53-67FD-037EF3DDC5CE}"/>
              </a:ext>
            </a:extLst>
          </p:cNvPr>
          <p:cNvSpPr/>
          <p:nvPr/>
        </p:nvSpPr>
        <p:spPr>
          <a:xfrm>
            <a:off x="9959198" y="1374914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35" name="Google Shape;335;p17">
            <a:extLst>
              <a:ext uri="{FF2B5EF4-FFF2-40B4-BE49-F238E27FC236}">
                <a16:creationId xmlns:a16="http://schemas.microsoft.com/office/drawing/2014/main" id="{229412BD-80F4-B0CC-FD43-9D514D1D27B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85622" y="6426669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7">
            <a:extLst>
              <a:ext uri="{FF2B5EF4-FFF2-40B4-BE49-F238E27FC236}">
                <a16:creationId xmlns:a16="http://schemas.microsoft.com/office/drawing/2014/main" id="{A5C13296-A332-0340-5939-21F75328016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5266" y="-391025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7">
            <a:extLst>
              <a:ext uri="{FF2B5EF4-FFF2-40B4-BE49-F238E27FC236}">
                <a16:creationId xmlns:a16="http://schemas.microsoft.com/office/drawing/2014/main" id="{883FEE56-A42A-DCE5-9098-EB994A66C74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4149" y="1374923"/>
            <a:ext cx="5006251" cy="748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7">
            <a:extLst>
              <a:ext uri="{FF2B5EF4-FFF2-40B4-BE49-F238E27FC236}">
                <a16:creationId xmlns:a16="http://schemas.microsoft.com/office/drawing/2014/main" id="{E16A2C4B-BDAE-C672-1B93-C2ADF254770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2874" y="9002995"/>
            <a:ext cx="7286124" cy="2374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7599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725924AF-29F0-E24B-CB55-7F3A25685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7">
            <a:extLst>
              <a:ext uri="{FF2B5EF4-FFF2-40B4-BE49-F238E27FC236}">
                <a16:creationId xmlns:a16="http://schemas.microsoft.com/office/drawing/2014/main" id="{9928FDB9-DDDC-8C21-E493-B2BDB9E32517}"/>
              </a:ext>
            </a:extLst>
          </p:cNvPr>
          <p:cNvGrpSpPr/>
          <p:nvPr/>
        </p:nvGrpSpPr>
        <p:grpSpPr>
          <a:xfrm>
            <a:off x="1028700" y="1528514"/>
            <a:ext cx="7900668" cy="1912221"/>
            <a:chOff x="0" y="-47625"/>
            <a:chExt cx="1918966" cy="503630"/>
          </a:xfrm>
        </p:grpSpPr>
        <p:sp>
          <p:nvSpPr>
            <p:cNvPr id="323" name="Google Shape;323;p17">
              <a:extLst>
                <a:ext uri="{FF2B5EF4-FFF2-40B4-BE49-F238E27FC236}">
                  <a16:creationId xmlns:a16="http://schemas.microsoft.com/office/drawing/2014/main" id="{A142A207-E052-6853-F9C2-6D7D0E2E9D00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4" name="Google Shape;324;p17">
              <a:extLst>
                <a:ext uri="{FF2B5EF4-FFF2-40B4-BE49-F238E27FC236}">
                  <a16:creationId xmlns:a16="http://schemas.microsoft.com/office/drawing/2014/main" id="{71E497CA-D0C9-176C-D37B-5DF9C3E5E9D6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17">
            <a:extLst>
              <a:ext uri="{FF2B5EF4-FFF2-40B4-BE49-F238E27FC236}">
                <a16:creationId xmlns:a16="http://schemas.microsoft.com/office/drawing/2014/main" id="{6F1F2BD6-8D24-840E-D64D-6129BD97B0CB}"/>
              </a:ext>
            </a:extLst>
          </p:cNvPr>
          <p:cNvGrpSpPr/>
          <p:nvPr/>
        </p:nvGrpSpPr>
        <p:grpSpPr>
          <a:xfrm>
            <a:off x="1253383" y="1725850"/>
            <a:ext cx="7900668" cy="1912221"/>
            <a:chOff x="0" y="-47625"/>
            <a:chExt cx="1918966" cy="503630"/>
          </a:xfrm>
        </p:grpSpPr>
        <p:sp>
          <p:nvSpPr>
            <p:cNvPr id="326" name="Google Shape;326;p17">
              <a:extLst>
                <a:ext uri="{FF2B5EF4-FFF2-40B4-BE49-F238E27FC236}">
                  <a16:creationId xmlns:a16="http://schemas.microsoft.com/office/drawing/2014/main" id="{E377AB73-A9D6-5E59-3506-E6AABC87304A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7" name="Google Shape;327;p17">
              <a:extLst>
                <a:ext uri="{FF2B5EF4-FFF2-40B4-BE49-F238E27FC236}">
                  <a16:creationId xmlns:a16="http://schemas.microsoft.com/office/drawing/2014/main" id="{E3136C1F-1220-A430-75D8-ACC9173D61FD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3" name="Google Shape;313;p17">
            <a:extLst>
              <a:ext uri="{FF2B5EF4-FFF2-40B4-BE49-F238E27FC236}">
                <a16:creationId xmlns:a16="http://schemas.microsoft.com/office/drawing/2014/main" id="{3E9511DF-24E6-4F4D-E9C0-DF087750C9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475" y="545850"/>
            <a:ext cx="7088601" cy="9113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7">
            <a:extLst>
              <a:ext uri="{FF2B5EF4-FFF2-40B4-BE49-F238E27FC236}">
                <a16:creationId xmlns:a16="http://schemas.microsoft.com/office/drawing/2014/main" id="{7931AB73-E0D4-7E9D-E449-606D7D94E0F3}"/>
              </a:ext>
            </a:extLst>
          </p:cNvPr>
          <p:cNvSpPr txBox="1"/>
          <p:nvPr/>
        </p:nvSpPr>
        <p:spPr>
          <a:xfrm>
            <a:off x="1464851" y="1809271"/>
            <a:ext cx="7378075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>
                <a:solidFill>
                  <a:srgbClr val="FFFFFF"/>
                </a:solidFill>
                <a:latin typeface="Teko"/>
                <a:cs typeface="Teko"/>
                <a:sym typeface="Teko"/>
              </a:rPr>
              <a:t>Privacidade</a:t>
            </a:r>
            <a:r>
              <a:rPr lang="en-US" sz="66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 e </a:t>
            </a:r>
            <a:r>
              <a:rPr lang="en-US" sz="6600" dirty="0" err="1">
                <a:solidFill>
                  <a:srgbClr val="FFFFFF"/>
                </a:solidFill>
                <a:latin typeface="Teko"/>
                <a:cs typeface="Teko"/>
                <a:sym typeface="Teko"/>
              </a:rPr>
              <a:t>Conformidade</a:t>
            </a:r>
            <a:endParaRPr sz="800" dirty="0"/>
          </a:p>
        </p:txBody>
      </p:sp>
      <p:sp>
        <p:nvSpPr>
          <p:cNvPr id="321" name="Google Shape;321;p17">
            <a:extLst>
              <a:ext uri="{FF2B5EF4-FFF2-40B4-BE49-F238E27FC236}">
                <a16:creationId xmlns:a16="http://schemas.microsoft.com/office/drawing/2014/main" id="{E17EB935-F45C-1B45-E241-B8E48447C318}"/>
              </a:ext>
            </a:extLst>
          </p:cNvPr>
          <p:cNvSpPr txBox="1"/>
          <p:nvPr/>
        </p:nvSpPr>
        <p:spPr>
          <a:xfrm>
            <a:off x="1253384" y="4022949"/>
            <a:ext cx="9545100" cy="272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Aumento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Regulação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no Mundo – GDPR, LGPD, HIPAA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Consciência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Títular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Dado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Reputação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Responsabilidade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Corporativa</a:t>
            </a: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Aumento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Utilização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Ambiente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Digital e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Ameaças</a:t>
            </a: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8" name="Google Shape;328;p17">
            <a:extLst>
              <a:ext uri="{FF2B5EF4-FFF2-40B4-BE49-F238E27FC236}">
                <a16:creationId xmlns:a16="http://schemas.microsoft.com/office/drawing/2014/main" id="{16FF51F2-D66F-0EEF-EF2B-809EB87EA100}"/>
              </a:ext>
            </a:extLst>
          </p:cNvPr>
          <p:cNvGrpSpPr/>
          <p:nvPr/>
        </p:nvGrpSpPr>
        <p:grpSpPr>
          <a:xfrm rot="5400000">
            <a:off x="10847561" y="4961683"/>
            <a:ext cx="2809881" cy="409797"/>
            <a:chOff x="0" y="-47625"/>
            <a:chExt cx="812800" cy="118539"/>
          </a:xfrm>
        </p:grpSpPr>
        <p:sp>
          <p:nvSpPr>
            <p:cNvPr id="329" name="Google Shape;329;p17">
              <a:extLst>
                <a:ext uri="{FF2B5EF4-FFF2-40B4-BE49-F238E27FC236}">
                  <a16:creationId xmlns:a16="http://schemas.microsoft.com/office/drawing/2014/main" id="{C1F4C174-044E-A410-83B6-0D6FEC967A1C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0" name="Google Shape;330;p17">
              <a:extLst>
                <a:ext uri="{FF2B5EF4-FFF2-40B4-BE49-F238E27FC236}">
                  <a16:creationId xmlns:a16="http://schemas.microsoft.com/office/drawing/2014/main" id="{C851090B-A574-574F-7205-F3B2BC375910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7">
            <a:extLst>
              <a:ext uri="{FF2B5EF4-FFF2-40B4-BE49-F238E27FC236}">
                <a16:creationId xmlns:a16="http://schemas.microsoft.com/office/drawing/2014/main" id="{A47DA68C-D77F-48AA-7BE4-5CA2727CBC50}"/>
              </a:ext>
            </a:extLst>
          </p:cNvPr>
          <p:cNvGrpSpPr/>
          <p:nvPr/>
        </p:nvGrpSpPr>
        <p:grpSpPr>
          <a:xfrm rot="5400000">
            <a:off x="16059257" y="4961683"/>
            <a:ext cx="2809881" cy="409797"/>
            <a:chOff x="0" y="-47625"/>
            <a:chExt cx="812800" cy="118539"/>
          </a:xfrm>
        </p:grpSpPr>
        <p:sp>
          <p:nvSpPr>
            <p:cNvPr id="332" name="Google Shape;332;p17">
              <a:extLst>
                <a:ext uri="{FF2B5EF4-FFF2-40B4-BE49-F238E27FC236}">
                  <a16:creationId xmlns:a16="http://schemas.microsoft.com/office/drawing/2014/main" id="{D01F5586-E7CC-5B31-8E10-CF2648681D61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3" name="Google Shape;333;p17">
              <a:extLst>
                <a:ext uri="{FF2B5EF4-FFF2-40B4-BE49-F238E27FC236}">
                  <a16:creationId xmlns:a16="http://schemas.microsoft.com/office/drawing/2014/main" id="{9FBC5894-B493-822C-F3F7-395E88F7F870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17">
            <a:extLst>
              <a:ext uri="{FF2B5EF4-FFF2-40B4-BE49-F238E27FC236}">
                <a16:creationId xmlns:a16="http://schemas.microsoft.com/office/drawing/2014/main" id="{CE3B8C60-9842-A48F-5514-CEAF6B9A6627}"/>
              </a:ext>
            </a:extLst>
          </p:cNvPr>
          <p:cNvSpPr/>
          <p:nvPr/>
        </p:nvSpPr>
        <p:spPr>
          <a:xfrm>
            <a:off x="9959198" y="1374914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35" name="Google Shape;335;p17">
            <a:extLst>
              <a:ext uri="{FF2B5EF4-FFF2-40B4-BE49-F238E27FC236}">
                <a16:creationId xmlns:a16="http://schemas.microsoft.com/office/drawing/2014/main" id="{112457BF-350F-02AB-FE68-7E3AE50916B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85622" y="6717621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7">
            <a:extLst>
              <a:ext uri="{FF2B5EF4-FFF2-40B4-BE49-F238E27FC236}">
                <a16:creationId xmlns:a16="http://schemas.microsoft.com/office/drawing/2014/main" id="{EB4691BE-3A50-26D5-6DE2-3835346BDBA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5266" y="-391025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7">
            <a:extLst>
              <a:ext uri="{FF2B5EF4-FFF2-40B4-BE49-F238E27FC236}">
                <a16:creationId xmlns:a16="http://schemas.microsoft.com/office/drawing/2014/main" id="{54C8037E-7F46-5E15-1B07-C8BA450D67C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4149" y="1374923"/>
            <a:ext cx="5006251" cy="748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7">
            <a:extLst>
              <a:ext uri="{FF2B5EF4-FFF2-40B4-BE49-F238E27FC236}">
                <a16:creationId xmlns:a16="http://schemas.microsoft.com/office/drawing/2014/main" id="{9A754E5B-85BF-4C3E-986D-790B2266793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2874" y="9002995"/>
            <a:ext cx="7286124" cy="23740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499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17010" y="781224"/>
            <a:ext cx="23501435" cy="10706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18"/>
          <p:cNvGrpSpPr/>
          <p:nvPr/>
        </p:nvGrpSpPr>
        <p:grpSpPr>
          <a:xfrm>
            <a:off x="928841" y="3523784"/>
            <a:ext cx="1731395" cy="1912221"/>
            <a:chOff x="0" y="-47625"/>
            <a:chExt cx="456005" cy="503630"/>
          </a:xfrm>
        </p:grpSpPr>
        <p:sp>
          <p:nvSpPr>
            <p:cNvPr id="345" name="Google Shape;345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6" name="Google Shape;346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18"/>
          <p:cNvGrpSpPr/>
          <p:nvPr/>
        </p:nvGrpSpPr>
        <p:grpSpPr>
          <a:xfrm>
            <a:off x="928841" y="6545789"/>
            <a:ext cx="1731395" cy="1912221"/>
            <a:chOff x="0" y="-47625"/>
            <a:chExt cx="456005" cy="503630"/>
          </a:xfrm>
        </p:grpSpPr>
        <p:sp>
          <p:nvSpPr>
            <p:cNvPr id="348" name="Google Shape;348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9" name="Google Shape;349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18"/>
          <p:cNvGrpSpPr/>
          <p:nvPr/>
        </p:nvGrpSpPr>
        <p:grpSpPr>
          <a:xfrm>
            <a:off x="7291935" y="3523784"/>
            <a:ext cx="1731395" cy="1912221"/>
            <a:chOff x="0" y="-47625"/>
            <a:chExt cx="456005" cy="503630"/>
          </a:xfrm>
        </p:grpSpPr>
        <p:sp>
          <p:nvSpPr>
            <p:cNvPr id="351" name="Google Shape;351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2" name="Google Shape;352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18"/>
          <p:cNvGrpSpPr/>
          <p:nvPr/>
        </p:nvGrpSpPr>
        <p:grpSpPr>
          <a:xfrm>
            <a:off x="7291935" y="6545789"/>
            <a:ext cx="1731395" cy="1912221"/>
            <a:chOff x="0" y="-47625"/>
            <a:chExt cx="456005" cy="503630"/>
          </a:xfrm>
        </p:grpSpPr>
        <p:sp>
          <p:nvSpPr>
            <p:cNvPr id="354" name="Google Shape;354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5" name="Google Shape;355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18"/>
          <p:cNvGrpSpPr/>
          <p:nvPr/>
        </p:nvGrpSpPr>
        <p:grpSpPr>
          <a:xfrm>
            <a:off x="1079364" y="3635104"/>
            <a:ext cx="1731395" cy="1912221"/>
            <a:chOff x="0" y="-47625"/>
            <a:chExt cx="456005" cy="503630"/>
          </a:xfrm>
        </p:grpSpPr>
        <p:sp>
          <p:nvSpPr>
            <p:cNvPr id="357" name="Google Shape;357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8" name="Google Shape;358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359;p18"/>
          <p:cNvGrpSpPr/>
          <p:nvPr/>
        </p:nvGrpSpPr>
        <p:grpSpPr>
          <a:xfrm>
            <a:off x="1079364" y="6657108"/>
            <a:ext cx="1731395" cy="1912221"/>
            <a:chOff x="0" y="-47625"/>
            <a:chExt cx="456005" cy="503630"/>
          </a:xfrm>
        </p:grpSpPr>
        <p:sp>
          <p:nvSpPr>
            <p:cNvPr id="360" name="Google Shape;360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1" name="Google Shape;361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2" name="Google Shape;362;p18"/>
          <p:cNvGrpSpPr/>
          <p:nvPr/>
        </p:nvGrpSpPr>
        <p:grpSpPr>
          <a:xfrm>
            <a:off x="7442458" y="3635103"/>
            <a:ext cx="1731405" cy="1912233"/>
            <a:chOff x="0" y="-47625"/>
            <a:chExt cx="456005" cy="503630"/>
          </a:xfrm>
        </p:grpSpPr>
        <p:sp>
          <p:nvSpPr>
            <p:cNvPr id="363" name="Google Shape;363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4" name="Google Shape;364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18"/>
          <p:cNvGrpSpPr/>
          <p:nvPr/>
        </p:nvGrpSpPr>
        <p:grpSpPr>
          <a:xfrm>
            <a:off x="7442458" y="6657108"/>
            <a:ext cx="1731395" cy="1912221"/>
            <a:chOff x="0" y="-47625"/>
            <a:chExt cx="456005" cy="503630"/>
          </a:xfrm>
        </p:grpSpPr>
        <p:sp>
          <p:nvSpPr>
            <p:cNvPr id="366" name="Google Shape;366;p18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7" name="Google Shape;367;p18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18"/>
          <p:cNvSpPr txBox="1"/>
          <p:nvPr/>
        </p:nvSpPr>
        <p:spPr>
          <a:xfrm>
            <a:off x="1028699" y="1359042"/>
            <a:ext cx="890500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Segurança</a:t>
            </a:r>
            <a:r>
              <a:rPr lang="en-US" sz="8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da </a:t>
            </a:r>
            <a:r>
              <a:rPr lang="en-US" sz="80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Informação</a:t>
            </a:r>
            <a:endParaRPr sz="1000" dirty="0"/>
          </a:p>
        </p:txBody>
      </p:sp>
      <p:sp>
        <p:nvSpPr>
          <p:cNvPr id="369" name="Google Shape;369;p18"/>
          <p:cNvSpPr txBox="1"/>
          <p:nvPr/>
        </p:nvSpPr>
        <p:spPr>
          <a:xfrm>
            <a:off x="3311818" y="3704610"/>
            <a:ext cx="3870752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PROTEÇÃO</a:t>
            </a:r>
            <a:endParaRPr dirty="0"/>
          </a:p>
        </p:txBody>
      </p:sp>
      <p:sp>
        <p:nvSpPr>
          <p:cNvPr id="370" name="Google Shape;370;p18"/>
          <p:cNvSpPr txBox="1"/>
          <p:nvPr/>
        </p:nvSpPr>
        <p:spPr>
          <a:xfrm>
            <a:off x="9658744" y="3704610"/>
            <a:ext cx="4032753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TODOS OS DADOS</a:t>
            </a:r>
            <a:endParaRPr dirty="0"/>
          </a:p>
        </p:txBody>
      </p:sp>
      <p:sp>
        <p:nvSpPr>
          <p:cNvPr id="371" name="Google Shape;371;p18"/>
          <p:cNvSpPr txBox="1"/>
          <p:nvPr/>
        </p:nvSpPr>
        <p:spPr>
          <a:xfrm>
            <a:off x="3311818" y="6697806"/>
            <a:ext cx="3870752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PRÁTICAS</a:t>
            </a:r>
            <a:endParaRPr dirty="0"/>
          </a:p>
        </p:txBody>
      </p:sp>
      <p:sp>
        <p:nvSpPr>
          <p:cNvPr id="372" name="Google Shape;372;p18"/>
          <p:cNvSpPr txBox="1"/>
          <p:nvPr/>
        </p:nvSpPr>
        <p:spPr>
          <a:xfrm>
            <a:off x="9658744" y="6697806"/>
            <a:ext cx="4032753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AMPLO</a:t>
            </a:r>
            <a:endParaRPr dirty="0"/>
          </a:p>
        </p:txBody>
      </p:sp>
      <p:sp>
        <p:nvSpPr>
          <p:cNvPr id="373" name="Google Shape;373;p18"/>
          <p:cNvSpPr txBox="1"/>
          <p:nvPr/>
        </p:nvSpPr>
        <p:spPr>
          <a:xfrm>
            <a:off x="3311818" y="4616676"/>
            <a:ext cx="3870752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Manter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a CIA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através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Políticas</a:t>
            </a:r>
            <a:endParaRPr lang="en-US" sz="22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374" name="Google Shape;374;p18"/>
          <p:cNvSpPr txBox="1"/>
          <p:nvPr/>
        </p:nvSpPr>
        <p:spPr>
          <a:xfrm>
            <a:off x="9658744" y="4616676"/>
            <a:ext cx="3870752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Físicos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digitais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analógicos</a:t>
            </a:r>
            <a:endParaRPr dirty="0"/>
          </a:p>
        </p:txBody>
      </p:sp>
      <p:sp>
        <p:nvSpPr>
          <p:cNvPr id="375" name="Google Shape;375;p18"/>
          <p:cNvSpPr txBox="1"/>
          <p:nvPr/>
        </p:nvSpPr>
        <p:spPr>
          <a:xfrm>
            <a:off x="3311818" y="7609872"/>
            <a:ext cx="3494342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Políticas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procedimentos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conscientização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certificações</a:t>
            </a:r>
            <a:endParaRPr dirty="0"/>
          </a:p>
        </p:txBody>
      </p:sp>
      <p:sp>
        <p:nvSpPr>
          <p:cNvPr id="376" name="Google Shape;376;p18"/>
          <p:cNvSpPr txBox="1"/>
          <p:nvPr/>
        </p:nvSpPr>
        <p:spPr>
          <a:xfrm>
            <a:off x="9658744" y="7609872"/>
            <a:ext cx="3870752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Abrange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áre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segurança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cibernética</a:t>
            </a:r>
            <a:endParaRPr dirty="0"/>
          </a:p>
        </p:txBody>
      </p:sp>
      <p:sp>
        <p:nvSpPr>
          <p:cNvPr id="383" name="Google Shape;383;p18"/>
          <p:cNvSpPr/>
          <p:nvPr/>
        </p:nvSpPr>
        <p:spPr>
          <a:xfrm>
            <a:off x="15093751" y="5381216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84" name="Google Shape;38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76375" y="1976375"/>
            <a:ext cx="4684310" cy="24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5564" y="4098277"/>
            <a:ext cx="1134650" cy="107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45575" y="7194000"/>
            <a:ext cx="961710" cy="9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56637" y="7084175"/>
            <a:ext cx="850863" cy="11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1213" y="4105197"/>
            <a:ext cx="961700" cy="972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>
          <a:extLst>
            <a:ext uri="{FF2B5EF4-FFF2-40B4-BE49-F238E27FC236}">
              <a16:creationId xmlns:a16="http://schemas.microsoft.com/office/drawing/2014/main" id="{7832A0EE-5EF0-0C74-B79C-C269AFCF6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8">
            <a:extLst>
              <a:ext uri="{FF2B5EF4-FFF2-40B4-BE49-F238E27FC236}">
                <a16:creationId xmlns:a16="http://schemas.microsoft.com/office/drawing/2014/main" id="{D59C8EAE-BD32-AAA8-A6EB-7BBCD1A42A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17010" y="781224"/>
            <a:ext cx="23501435" cy="10706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18">
            <a:extLst>
              <a:ext uri="{FF2B5EF4-FFF2-40B4-BE49-F238E27FC236}">
                <a16:creationId xmlns:a16="http://schemas.microsoft.com/office/drawing/2014/main" id="{6B06276C-2D6E-E7EB-AED3-40994690A72A}"/>
              </a:ext>
            </a:extLst>
          </p:cNvPr>
          <p:cNvGrpSpPr/>
          <p:nvPr/>
        </p:nvGrpSpPr>
        <p:grpSpPr>
          <a:xfrm>
            <a:off x="928841" y="3523784"/>
            <a:ext cx="1731395" cy="1912221"/>
            <a:chOff x="0" y="-47625"/>
            <a:chExt cx="456005" cy="503630"/>
          </a:xfrm>
        </p:grpSpPr>
        <p:sp>
          <p:nvSpPr>
            <p:cNvPr id="345" name="Google Shape;345;p18">
              <a:extLst>
                <a:ext uri="{FF2B5EF4-FFF2-40B4-BE49-F238E27FC236}">
                  <a16:creationId xmlns:a16="http://schemas.microsoft.com/office/drawing/2014/main" id="{E9436FFB-AFB7-730A-86C9-B3701A105536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6" name="Google Shape;346;p18">
              <a:extLst>
                <a:ext uri="{FF2B5EF4-FFF2-40B4-BE49-F238E27FC236}">
                  <a16:creationId xmlns:a16="http://schemas.microsoft.com/office/drawing/2014/main" id="{82A03A17-7C68-3773-CFA7-2EE1891A5C71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18">
            <a:extLst>
              <a:ext uri="{FF2B5EF4-FFF2-40B4-BE49-F238E27FC236}">
                <a16:creationId xmlns:a16="http://schemas.microsoft.com/office/drawing/2014/main" id="{2139EA61-8179-2AC7-9A96-27396D60408B}"/>
              </a:ext>
            </a:extLst>
          </p:cNvPr>
          <p:cNvGrpSpPr/>
          <p:nvPr/>
        </p:nvGrpSpPr>
        <p:grpSpPr>
          <a:xfrm>
            <a:off x="928841" y="6545789"/>
            <a:ext cx="1731395" cy="1912221"/>
            <a:chOff x="0" y="-47625"/>
            <a:chExt cx="456005" cy="503630"/>
          </a:xfrm>
        </p:grpSpPr>
        <p:sp>
          <p:nvSpPr>
            <p:cNvPr id="348" name="Google Shape;348;p18">
              <a:extLst>
                <a:ext uri="{FF2B5EF4-FFF2-40B4-BE49-F238E27FC236}">
                  <a16:creationId xmlns:a16="http://schemas.microsoft.com/office/drawing/2014/main" id="{1D3DF62C-3557-448D-72E3-D33B1AE55D86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9" name="Google Shape;349;p18">
              <a:extLst>
                <a:ext uri="{FF2B5EF4-FFF2-40B4-BE49-F238E27FC236}">
                  <a16:creationId xmlns:a16="http://schemas.microsoft.com/office/drawing/2014/main" id="{52780B0D-3EF4-BBF6-80B3-EAE4A65B7A84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18">
            <a:extLst>
              <a:ext uri="{FF2B5EF4-FFF2-40B4-BE49-F238E27FC236}">
                <a16:creationId xmlns:a16="http://schemas.microsoft.com/office/drawing/2014/main" id="{A8160EF7-4356-829A-B443-4163F3CA6291}"/>
              </a:ext>
            </a:extLst>
          </p:cNvPr>
          <p:cNvGrpSpPr/>
          <p:nvPr/>
        </p:nvGrpSpPr>
        <p:grpSpPr>
          <a:xfrm>
            <a:off x="7291935" y="3523784"/>
            <a:ext cx="1731395" cy="1912221"/>
            <a:chOff x="0" y="-47625"/>
            <a:chExt cx="456005" cy="503630"/>
          </a:xfrm>
        </p:grpSpPr>
        <p:sp>
          <p:nvSpPr>
            <p:cNvPr id="351" name="Google Shape;351;p18">
              <a:extLst>
                <a:ext uri="{FF2B5EF4-FFF2-40B4-BE49-F238E27FC236}">
                  <a16:creationId xmlns:a16="http://schemas.microsoft.com/office/drawing/2014/main" id="{E2B39B7D-6033-2E81-CB39-D53208602593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2" name="Google Shape;352;p18">
              <a:extLst>
                <a:ext uri="{FF2B5EF4-FFF2-40B4-BE49-F238E27FC236}">
                  <a16:creationId xmlns:a16="http://schemas.microsoft.com/office/drawing/2014/main" id="{6853E994-5717-3217-2E23-85B3B151FF78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18">
            <a:extLst>
              <a:ext uri="{FF2B5EF4-FFF2-40B4-BE49-F238E27FC236}">
                <a16:creationId xmlns:a16="http://schemas.microsoft.com/office/drawing/2014/main" id="{A8FEB356-D26F-026D-3F09-BEC7FD67870F}"/>
              </a:ext>
            </a:extLst>
          </p:cNvPr>
          <p:cNvGrpSpPr/>
          <p:nvPr/>
        </p:nvGrpSpPr>
        <p:grpSpPr>
          <a:xfrm>
            <a:off x="7291935" y="6545789"/>
            <a:ext cx="1731395" cy="1912221"/>
            <a:chOff x="0" y="-47625"/>
            <a:chExt cx="456005" cy="503630"/>
          </a:xfrm>
        </p:grpSpPr>
        <p:sp>
          <p:nvSpPr>
            <p:cNvPr id="354" name="Google Shape;354;p18">
              <a:extLst>
                <a:ext uri="{FF2B5EF4-FFF2-40B4-BE49-F238E27FC236}">
                  <a16:creationId xmlns:a16="http://schemas.microsoft.com/office/drawing/2014/main" id="{BC4F07F6-2F32-6BE1-DC7A-87078D9612FE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5" name="Google Shape;355;p18">
              <a:extLst>
                <a:ext uri="{FF2B5EF4-FFF2-40B4-BE49-F238E27FC236}">
                  <a16:creationId xmlns:a16="http://schemas.microsoft.com/office/drawing/2014/main" id="{33B5C395-3C2A-DDA5-BA71-9BCAE83BED02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18">
            <a:extLst>
              <a:ext uri="{FF2B5EF4-FFF2-40B4-BE49-F238E27FC236}">
                <a16:creationId xmlns:a16="http://schemas.microsoft.com/office/drawing/2014/main" id="{CF261D48-4EAC-4A78-DF0C-B8011CC74DB4}"/>
              </a:ext>
            </a:extLst>
          </p:cNvPr>
          <p:cNvGrpSpPr/>
          <p:nvPr/>
        </p:nvGrpSpPr>
        <p:grpSpPr>
          <a:xfrm>
            <a:off x="1079364" y="3635104"/>
            <a:ext cx="1731395" cy="1912221"/>
            <a:chOff x="0" y="-47625"/>
            <a:chExt cx="456005" cy="503630"/>
          </a:xfrm>
        </p:grpSpPr>
        <p:sp>
          <p:nvSpPr>
            <p:cNvPr id="357" name="Google Shape;357;p18">
              <a:extLst>
                <a:ext uri="{FF2B5EF4-FFF2-40B4-BE49-F238E27FC236}">
                  <a16:creationId xmlns:a16="http://schemas.microsoft.com/office/drawing/2014/main" id="{E0531857-9333-A2B4-7492-636EB280EB83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8" name="Google Shape;358;p18">
              <a:extLst>
                <a:ext uri="{FF2B5EF4-FFF2-40B4-BE49-F238E27FC236}">
                  <a16:creationId xmlns:a16="http://schemas.microsoft.com/office/drawing/2014/main" id="{272B6CCF-AADB-153F-73E5-9C5DCFCBCB8A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359;p18">
            <a:extLst>
              <a:ext uri="{FF2B5EF4-FFF2-40B4-BE49-F238E27FC236}">
                <a16:creationId xmlns:a16="http://schemas.microsoft.com/office/drawing/2014/main" id="{06B904FE-91DC-38F9-5827-7D90658A44FC}"/>
              </a:ext>
            </a:extLst>
          </p:cNvPr>
          <p:cNvGrpSpPr/>
          <p:nvPr/>
        </p:nvGrpSpPr>
        <p:grpSpPr>
          <a:xfrm>
            <a:off x="1079364" y="6657108"/>
            <a:ext cx="1731395" cy="1912221"/>
            <a:chOff x="0" y="-47625"/>
            <a:chExt cx="456005" cy="503630"/>
          </a:xfrm>
        </p:grpSpPr>
        <p:sp>
          <p:nvSpPr>
            <p:cNvPr id="360" name="Google Shape;360;p18">
              <a:extLst>
                <a:ext uri="{FF2B5EF4-FFF2-40B4-BE49-F238E27FC236}">
                  <a16:creationId xmlns:a16="http://schemas.microsoft.com/office/drawing/2014/main" id="{A6193A95-42E0-CD1D-D1BE-5A4E08C7673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1" name="Google Shape;361;p18">
              <a:extLst>
                <a:ext uri="{FF2B5EF4-FFF2-40B4-BE49-F238E27FC236}">
                  <a16:creationId xmlns:a16="http://schemas.microsoft.com/office/drawing/2014/main" id="{32230EA2-EFBF-87D8-2CA7-7C8BD47F8234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2" name="Google Shape;362;p18">
            <a:extLst>
              <a:ext uri="{FF2B5EF4-FFF2-40B4-BE49-F238E27FC236}">
                <a16:creationId xmlns:a16="http://schemas.microsoft.com/office/drawing/2014/main" id="{9F7A82B0-9C23-281B-3AE6-B2D629D7F652}"/>
              </a:ext>
            </a:extLst>
          </p:cNvPr>
          <p:cNvGrpSpPr/>
          <p:nvPr/>
        </p:nvGrpSpPr>
        <p:grpSpPr>
          <a:xfrm>
            <a:off x="7442458" y="3635103"/>
            <a:ext cx="1731405" cy="1912233"/>
            <a:chOff x="0" y="-47625"/>
            <a:chExt cx="456005" cy="503630"/>
          </a:xfrm>
        </p:grpSpPr>
        <p:sp>
          <p:nvSpPr>
            <p:cNvPr id="363" name="Google Shape;363;p18">
              <a:extLst>
                <a:ext uri="{FF2B5EF4-FFF2-40B4-BE49-F238E27FC236}">
                  <a16:creationId xmlns:a16="http://schemas.microsoft.com/office/drawing/2014/main" id="{D47A20DB-BACC-5471-5982-11F4971161EE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4" name="Google Shape;364;p18">
              <a:extLst>
                <a:ext uri="{FF2B5EF4-FFF2-40B4-BE49-F238E27FC236}">
                  <a16:creationId xmlns:a16="http://schemas.microsoft.com/office/drawing/2014/main" id="{AE760482-0AD9-BEDC-E8C1-C872DDA607AF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18">
            <a:extLst>
              <a:ext uri="{FF2B5EF4-FFF2-40B4-BE49-F238E27FC236}">
                <a16:creationId xmlns:a16="http://schemas.microsoft.com/office/drawing/2014/main" id="{239F429D-33A5-8E64-12D4-6FA1C02936A2}"/>
              </a:ext>
            </a:extLst>
          </p:cNvPr>
          <p:cNvGrpSpPr/>
          <p:nvPr/>
        </p:nvGrpSpPr>
        <p:grpSpPr>
          <a:xfrm>
            <a:off x="7442458" y="6657108"/>
            <a:ext cx="1731395" cy="1912221"/>
            <a:chOff x="0" y="-47625"/>
            <a:chExt cx="456005" cy="503630"/>
          </a:xfrm>
        </p:grpSpPr>
        <p:sp>
          <p:nvSpPr>
            <p:cNvPr id="366" name="Google Shape;366;p18">
              <a:extLst>
                <a:ext uri="{FF2B5EF4-FFF2-40B4-BE49-F238E27FC236}">
                  <a16:creationId xmlns:a16="http://schemas.microsoft.com/office/drawing/2014/main" id="{30F4F126-06BA-31BB-ECDB-4929B0F57B1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7" name="Google Shape;367;p18">
              <a:extLst>
                <a:ext uri="{FF2B5EF4-FFF2-40B4-BE49-F238E27FC236}">
                  <a16:creationId xmlns:a16="http://schemas.microsoft.com/office/drawing/2014/main" id="{574CBD80-11AC-350C-7AC0-6E068A7C1F58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18">
            <a:extLst>
              <a:ext uri="{FF2B5EF4-FFF2-40B4-BE49-F238E27FC236}">
                <a16:creationId xmlns:a16="http://schemas.microsoft.com/office/drawing/2014/main" id="{B842C59C-23E8-2361-A809-6E5F3A888DB8}"/>
              </a:ext>
            </a:extLst>
          </p:cNvPr>
          <p:cNvSpPr txBox="1"/>
          <p:nvPr/>
        </p:nvSpPr>
        <p:spPr>
          <a:xfrm>
            <a:off x="1028699" y="1359042"/>
            <a:ext cx="890500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Segurança</a:t>
            </a:r>
            <a:r>
              <a:rPr lang="en-US" sz="8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lang="en-US" sz="80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Cibernética</a:t>
            </a:r>
            <a:endParaRPr sz="1000" dirty="0"/>
          </a:p>
        </p:txBody>
      </p:sp>
      <p:sp>
        <p:nvSpPr>
          <p:cNvPr id="369" name="Google Shape;369;p18">
            <a:extLst>
              <a:ext uri="{FF2B5EF4-FFF2-40B4-BE49-F238E27FC236}">
                <a16:creationId xmlns:a16="http://schemas.microsoft.com/office/drawing/2014/main" id="{2171B8FD-0808-B6BF-DE98-2C7B858CB375}"/>
              </a:ext>
            </a:extLst>
          </p:cNvPr>
          <p:cNvSpPr txBox="1"/>
          <p:nvPr/>
        </p:nvSpPr>
        <p:spPr>
          <a:xfrm>
            <a:off x="3311818" y="3704610"/>
            <a:ext cx="3870752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PROTEÇÃO</a:t>
            </a:r>
            <a:endParaRPr dirty="0"/>
          </a:p>
        </p:txBody>
      </p:sp>
      <p:sp>
        <p:nvSpPr>
          <p:cNvPr id="370" name="Google Shape;370;p18">
            <a:extLst>
              <a:ext uri="{FF2B5EF4-FFF2-40B4-BE49-F238E27FC236}">
                <a16:creationId xmlns:a16="http://schemas.microsoft.com/office/drawing/2014/main" id="{2A9FE65C-57A2-36BA-939D-89626D13032B}"/>
              </a:ext>
            </a:extLst>
          </p:cNvPr>
          <p:cNvSpPr txBox="1"/>
          <p:nvPr/>
        </p:nvSpPr>
        <p:spPr>
          <a:xfrm>
            <a:off x="9658744" y="3704610"/>
            <a:ext cx="4032753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DADOS DIGITAIS</a:t>
            </a:r>
            <a:endParaRPr dirty="0"/>
          </a:p>
        </p:txBody>
      </p:sp>
      <p:sp>
        <p:nvSpPr>
          <p:cNvPr id="371" name="Google Shape;371;p18">
            <a:extLst>
              <a:ext uri="{FF2B5EF4-FFF2-40B4-BE49-F238E27FC236}">
                <a16:creationId xmlns:a16="http://schemas.microsoft.com/office/drawing/2014/main" id="{56042BF9-162E-E00C-3ACC-7BBAE9518815}"/>
              </a:ext>
            </a:extLst>
          </p:cNvPr>
          <p:cNvSpPr txBox="1"/>
          <p:nvPr/>
        </p:nvSpPr>
        <p:spPr>
          <a:xfrm>
            <a:off x="3311818" y="6697806"/>
            <a:ext cx="3870752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PRÁTICAS</a:t>
            </a:r>
            <a:endParaRPr dirty="0"/>
          </a:p>
        </p:txBody>
      </p:sp>
      <p:sp>
        <p:nvSpPr>
          <p:cNvPr id="372" name="Google Shape;372;p18">
            <a:extLst>
              <a:ext uri="{FF2B5EF4-FFF2-40B4-BE49-F238E27FC236}">
                <a16:creationId xmlns:a16="http://schemas.microsoft.com/office/drawing/2014/main" id="{064E5766-C76B-BA66-1933-40632205B080}"/>
              </a:ext>
            </a:extLst>
          </p:cNvPr>
          <p:cNvSpPr txBox="1"/>
          <p:nvPr/>
        </p:nvSpPr>
        <p:spPr>
          <a:xfrm>
            <a:off x="9658744" y="6697806"/>
            <a:ext cx="4032753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MAIS TÉCNICO</a:t>
            </a:r>
            <a:endParaRPr dirty="0"/>
          </a:p>
        </p:txBody>
      </p:sp>
      <p:sp>
        <p:nvSpPr>
          <p:cNvPr id="373" name="Google Shape;373;p18">
            <a:extLst>
              <a:ext uri="{FF2B5EF4-FFF2-40B4-BE49-F238E27FC236}">
                <a16:creationId xmlns:a16="http://schemas.microsoft.com/office/drawing/2014/main" id="{4F7BD759-50E9-AA61-E2F2-BED9330C6042}"/>
              </a:ext>
            </a:extLst>
          </p:cNvPr>
          <p:cNvSpPr txBox="1"/>
          <p:nvPr/>
        </p:nvSpPr>
        <p:spPr>
          <a:xfrm>
            <a:off x="3311818" y="4616676"/>
            <a:ext cx="3870752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Manter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a CIA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através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controles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implementações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de software</a:t>
            </a:r>
          </a:p>
        </p:txBody>
      </p:sp>
      <p:sp>
        <p:nvSpPr>
          <p:cNvPr id="374" name="Google Shape;374;p18">
            <a:extLst>
              <a:ext uri="{FF2B5EF4-FFF2-40B4-BE49-F238E27FC236}">
                <a16:creationId xmlns:a16="http://schemas.microsoft.com/office/drawing/2014/main" id="{C9D06978-D53E-0798-947D-762242AB9CFE}"/>
              </a:ext>
            </a:extLst>
          </p:cNvPr>
          <p:cNvSpPr txBox="1"/>
          <p:nvPr/>
        </p:nvSpPr>
        <p:spPr>
          <a:xfrm>
            <a:off x="9658744" y="4616676"/>
            <a:ext cx="3870752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Redes,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atividades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digitais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aplicativos</a:t>
            </a:r>
            <a:r>
              <a:rPr lang="en-US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etc</a:t>
            </a:r>
            <a:endParaRPr dirty="0"/>
          </a:p>
        </p:txBody>
      </p:sp>
      <p:sp>
        <p:nvSpPr>
          <p:cNvPr id="375" name="Google Shape;375;p18">
            <a:extLst>
              <a:ext uri="{FF2B5EF4-FFF2-40B4-BE49-F238E27FC236}">
                <a16:creationId xmlns:a16="http://schemas.microsoft.com/office/drawing/2014/main" id="{BB0C01D1-9C66-1AAF-F252-7CAC57E60D15}"/>
              </a:ext>
            </a:extLst>
          </p:cNvPr>
          <p:cNvSpPr txBox="1"/>
          <p:nvPr/>
        </p:nvSpPr>
        <p:spPr>
          <a:xfrm>
            <a:off x="3311818" y="7609872"/>
            <a:ext cx="3494342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Softwares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para compliance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adequações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técnicas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às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leis</a:t>
            </a:r>
            <a:endParaRPr dirty="0"/>
          </a:p>
        </p:txBody>
      </p:sp>
      <p:sp>
        <p:nvSpPr>
          <p:cNvPr id="376" name="Google Shape;376;p18">
            <a:extLst>
              <a:ext uri="{FF2B5EF4-FFF2-40B4-BE49-F238E27FC236}">
                <a16:creationId xmlns:a16="http://schemas.microsoft.com/office/drawing/2014/main" id="{088EC825-7B99-B3E4-9318-984A0068FB51}"/>
              </a:ext>
            </a:extLst>
          </p:cNvPr>
          <p:cNvSpPr txBox="1"/>
          <p:nvPr/>
        </p:nvSpPr>
        <p:spPr>
          <a:xfrm>
            <a:off x="9658744" y="7609872"/>
            <a:ext cx="3870752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Ameaças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Vulnerabilidades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Riscos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Ataques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prevenção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detecção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, etc</a:t>
            </a:r>
            <a:endParaRPr dirty="0"/>
          </a:p>
        </p:txBody>
      </p:sp>
      <p:sp>
        <p:nvSpPr>
          <p:cNvPr id="383" name="Google Shape;383;p18">
            <a:extLst>
              <a:ext uri="{FF2B5EF4-FFF2-40B4-BE49-F238E27FC236}">
                <a16:creationId xmlns:a16="http://schemas.microsoft.com/office/drawing/2014/main" id="{1B16C9B0-0880-747A-2975-F31C2C9CBC84}"/>
              </a:ext>
            </a:extLst>
          </p:cNvPr>
          <p:cNvSpPr/>
          <p:nvPr/>
        </p:nvSpPr>
        <p:spPr>
          <a:xfrm>
            <a:off x="15093751" y="5381216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84" name="Google Shape;384;p18">
            <a:extLst>
              <a:ext uri="{FF2B5EF4-FFF2-40B4-BE49-F238E27FC236}">
                <a16:creationId xmlns:a16="http://schemas.microsoft.com/office/drawing/2014/main" id="{44E37091-2018-A196-DE7D-497E239C5E1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76375" y="1976375"/>
            <a:ext cx="4684310" cy="24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8">
            <a:extLst>
              <a:ext uri="{FF2B5EF4-FFF2-40B4-BE49-F238E27FC236}">
                <a16:creationId xmlns:a16="http://schemas.microsoft.com/office/drawing/2014/main" id="{2F8BEFDD-004E-6852-88D8-6CA82412CEA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5564" y="4098277"/>
            <a:ext cx="1134650" cy="107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8">
            <a:extLst>
              <a:ext uri="{FF2B5EF4-FFF2-40B4-BE49-F238E27FC236}">
                <a16:creationId xmlns:a16="http://schemas.microsoft.com/office/drawing/2014/main" id="{EAEAE670-EF9F-FAB3-8C98-8A6CD6D5869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45575" y="7194000"/>
            <a:ext cx="961710" cy="9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8">
            <a:extLst>
              <a:ext uri="{FF2B5EF4-FFF2-40B4-BE49-F238E27FC236}">
                <a16:creationId xmlns:a16="http://schemas.microsoft.com/office/drawing/2014/main" id="{469A9FF2-DB54-8C34-7E7C-61119F951A7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56637" y="7084175"/>
            <a:ext cx="850863" cy="11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8">
            <a:extLst>
              <a:ext uri="{FF2B5EF4-FFF2-40B4-BE49-F238E27FC236}">
                <a16:creationId xmlns:a16="http://schemas.microsoft.com/office/drawing/2014/main" id="{09B34D46-E5A2-810F-E01B-875DBEBDF7B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1213" y="4105197"/>
            <a:ext cx="961700" cy="9720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590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7566" y="-28650"/>
            <a:ext cx="19109043" cy="106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00" y="493975"/>
            <a:ext cx="23658552" cy="10096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4"/>
          <p:cNvGrpSpPr/>
          <p:nvPr/>
        </p:nvGrpSpPr>
        <p:grpSpPr>
          <a:xfrm rot="5400000">
            <a:off x="-352055" y="4856383"/>
            <a:ext cx="2809881" cy="409797"/>
            <a:chOff x="0" y="-47625"/>
            <a:chExt cx="812800" cy="118539"/>
          </a:xfrm>
        </p:grpSpPr>
        <p:sp>
          <p:nvSpPr>
            <p:cNvPr id="594" name="Google Shape;594;p24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95" name="Google Shape;595;p24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6" name="Google Shape;596;p24"/>
          <p:cNvGrpSpPr/>
          <p:nvPr/>
        </p:nvGrpSpPr>
        <p:grpSpPr>
          <a:xfrm rot="5400000">
            <a:off x="5597879" y="4856383"/>
            <a:ext cx="2809881" cy="409797"/>
            <a:chOff x="0" y="-47625"/>
            <a:chExt cx="812800" cy="118539"/>
          </a:xfrm>
        </p:grpSpPr>
        <p:sp>
          <p:nvSpPr>
            <p:cNvPr id="597" name="Google Shape;597;p24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98" name="Google Shape;598;p24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9" name="Google Shape;599;p24"/>
          <p:cNvSpPr txBox="1"/>
          <p:nvPr/>
        </p:nvSpPr>
        <p:spPr>
          <a:xfrm>
            <a:off x="9712146" y="1759889"/>
            <a:ext cx="6202863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Especificações</a:t>
            </a:r>
            <a:r>
              <a:rPr lang="en-US" sz="66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de Cyber</a:t>
            </a:r>
            <a:endParaRPr sz="800" dirty="0"/>
          </a:p>
        </p:txBody>
      </p:sp>
      <p:sp>
        <p:nvSpPr>
          <p:cNvPr id="600" name="Google Shape;600;p24"/>
          <p:cNvSpPr txBox="1"/>
          <p:nvPr/>
        </p:nvSpPr>
        <p:spPr>
          <a:xfrm>
            <a:off x="9712146" y="3550589"/>
            <a:ext cx="7547100" cy="491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Necessidade de saber manipular sistemas operacionais, serviços, equipamentos de redes, softwares que processam dados e tecnologias para aplicação de controles e </a:t>
            </a:r>
            <a:r>
              <a:rPr lang="pt-BR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observabilidade</a:t>
            </a:r>
            <a:r>
              <a:rPr lang="pt-BR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lang="pt-BR" sz="22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FFFFFF"/>
                </a:solidFill>
                <a:latin typeface="Montserrat"/>
                <a:sym typeface="Montserrat"/>
              </a:rPr>
              <a:t>- Principais agentes ofensivos e defensivos;</a:t>
            </a: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FFFFFF"/>
                </a:solidFill>
                <a:latin typeface="Montserrat"/>
                <a:sym typeface="Montserrat"/>
              </a:rPr>
              <a:t>- Opções para proteção de perímetro;</a:t>
            </a: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FFFFFF"/>
                </a:solidFill>
                <a:latin typeface="Montserrat"/>
                <a:sym typeface="Montserrat"/>
              </a:rPr>
              <a:t>-Algoritmos e estratégias de encriptação;</a:t>
            </a: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FFFFFF"/>
                </a:solidFill>
                <a:latin typeface="Montserrat"/>
                <a:sym typeface="Montserrat"/>
              </a:rPr>
              <a:t>- Continuidade e DR.</a:t>
            </a:r>
          </a:p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07" name="Google Shape;60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3150" y="1862151"/>
            <a:ext cx="5704776" cy="6352754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24"/>
          <p:cNvSpPr/>
          <p:nvPr/>
        </p:nvSpPr>
        <p:spPr>
          <a:xfrm>
            <a:off x="7803460" y="1357393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46240" y="343412"/>
            <a:ext cx="20566016" cy="960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5525" y="1305026"/>
            <a:ext cx="6653925" cy="7507026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29"/>
          <p:cNvSpPr txBox="1"/>
          <p:nvPr/>
        </p:nvSpPr>
        <p:spPr>
          <a:xfrm>
            <a:off x="1327316" y="1028700"/>
            <a:ext cx="79057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WEB PURPLE APPROACH</a:t>
            </a:r>
            <a:endParaRPr sz="1000" dirty="0"/>
          </a:p>
        </p:txBody>
      </p:sp>
      <p:sp>
        <p:nvSpPr>
          <p:cNvPr id="710" name="Google Shape;710;p29"/>
          <p:cNvSpPr txBox="1"/>
          <p:nvPr/>
        </p:nvSpPr>
        <p:spPr>
          <a:xfrm>
            <a:off x="1351790" y="3052800"/>
            <a:ext cx="6272692" cy="467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Blue Team – Segurança Defensiva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        +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Red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 Team – Segurança Ofensiva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Estima-se que sistemas web compõem entre 60% e 80% do total de aplicações empresariais e serviços públicos.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SaaS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Cloud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Escalabilidade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238DE9-B810-CA56-861F-821DEE9E4BD3}"/>
              </a:ext>
            </a:extLst>
          </p:cNvPr>
          <p:cNvSpPr/>
          <p:nvPr/>
        </p:nvSpPr>
        <p:spPr>
          <a:xfrm>
            <a:off x="15502226" y="4155140"/>
            <a:ext cx="1642774" cy="1559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9100" y="418988"/>
            <a:ext cx="7209274" cy="926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2"/>
          <p:cNvGrpSpPr/>
          <p:nvPr/>
        </p:nvGrpSpPr>
        <p:grpSpPr>
          <a:xfrm>
            <a:off x="1028700" y="1329089"/>
            <a:ext cx="9101392" cy="1989374"/>
            <a:chOff x="0" y="-47625"/>
            <a:chExt cx="2397075" cy="523950"/>
          </a:xfrm>
        </p:grpSpPr>
        <p:sp>
          <p:nvSpPr>
            <p:cNvPr id="132" name="Google Shape;132;p12"/>
            <p:cNvSpPr/>
            <p:nvPr/>
          </p:nvSpPr>
          <p:spPr>
            <a:xfrm>
              <a:off x="0" y="0"/>
              <a:ext cx="2397075" cy="476325"/>
            </a:xfrm>
            <a:custGeom>
              <a:avLst/>
              <a:gdLst/>
              <a:ahLst/>
              <a:cxnLst/>
              <a:rect l="l" t="t" r="r" b="b"/>
              <a:pathLst>
                <a:path w="2397075" h="476325" extrusionOk="0">
                  <a:moveTo>
                    <a:pt x="0" y="0"/>
                  </a:moveTo>
                  <a:lnTo>
                    <a:pt x="2397075" y="0"/>
                  </a:lnTo>
                  <a:lnTo>
                    <a:pt x="2397075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3" name="Google Shape;133;p12"/>
            <p:cNvSpPr txBox="1"/>
            <p:nvPr/>
          </p:nvSpPr>
          <p:spPr>
            <a:xfrm>
              <a:off x="0" y="-47625"/>
              <a:ext cx="2397075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12"/>
          <p:cNvSpPr txBox="1"/>
          <p:nvPr/>
        </p:nvSpPr>
        <p:spPr>
          <a:xfrm>
            <a:off x="11866337" y="4710309"/>
            <a:ext cx="3306074" cy="486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Desenvolvemos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tecnologia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video e streaming para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hospitais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clínicas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centros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diagnóstico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imagem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Montserrat"/>
                <a:sym typeface="Montserrat"/>
              </a:rPr>
              <a:t>+ 1 </a:t>
            </a:r>
            <a:r>
              <a:rPr lang="en-US" sz="2000" dirty="0" err="1">
                <a:solidFill>
                  <a:srgbClr val="FFFFFF"/>
                </a:solidFill>
                <a:latin typeface="Montserrat"/>
                <a:sym typeface="Montserrat"/>
              </a:rPr>
              <a:t>Milhão</a:t>
            </a:r>
            <a:r>
              <a:rPr lang="en-US" sz="2000" dirty="0">
                <a:solidFill>
                  <a:srgbClr val="FFFFFF"/>
                </a:solidFill>
                <a:latin typeface="Montserrat"/>
                <a:sym typeface="Montserrat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Montserrat"/>
                <a:sym typeface="Montserrat"/>
              </a:rPr>
              <a:t>exames</a:t>
            </a:r>
            <a:r>
              <a:rPr lang="en-US" sz="2000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Montserrat"/>
                <a:sym typeface="Montserrat"/>
              </a:rPr>
              <a:t>realizados</a:t>
            </a:r>
            <a:endParaRPr lang="en-US" sz="20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+ 100 Mil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usuários</a:t>
            </a:r>
            <a:endParaRPr lang="en-US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no App</a:t>
            </a:r>
          </a:p>
        </p:txBody>
      </p:sp>
      <p:sp>
        <p:nvSpPr>
          <p:cNvPr id="156" name="Google Shape;156;p12"/>
          <p:cNvSpPr txBox="1"/>
          <p:nvPr/>
        </p:nvSpPr>
        <p:spPr>
          <a:xfrm>
            <a:off x="1503304" y="3788896"/>
            <a:ext cx="3812241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Henrique Otsuka</a:t>
            </a:r>
            <a:endParaRPr dirty="0"/>
          </a:p>
        </p:txBody>
      </p:sp>
      <p:sp>
        <p:nvSpPr>
          <p:cNvPr id="157" name="Google Shape;157;p12"/>
          <p:cNvSpPr txBox="1"/>
          <p:nvPr/>
        </p:nvSpPr>
        <p:spPr>
          <a:xfrm>
            <a:off x="1517152" y="4742555"/>
            <a:ext cx="3803247" cy="504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Graduado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Redes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Computadores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 (2020)</a:t>
            </a: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28575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Especialista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Ethical Hacking &amp; Cybersecurity (2021)</a:t>
            </a:r>
          </a:p>
          <a:p>
            <a:pPr marL="28575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2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28575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Especialização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em</a:t>
            </a: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 Golang Expert (2024-2025)</a:t>
            </a:r>
          </a:p>
          <a:p>
            <a:pPr marL="28575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-</a:t>
            </a:r>
            <a:endParaRPr dirty="0"/>
          </a:p>
        </p:txBody>
      </p:sp>
      <p:sp>
        <p:nvSpPr>
          <p:cNvPr id="158" name="Google Shape;158;p12"/>
          <p:cNvSpPr txBox="1"/>
          <p:nvPr/>
        </p:nvSpPr>
        <p:spPr>
          <a:xfrm>
            <a:off x="11866337" y="3766775"/>
            <a:ext cx="3794478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Sobre a V-Lab</a:t>
            </a:r>
            <a:endParaRPr dirty="0"/>
          </a:p>
        </p:txBody>
      </p:sp>
      <p:sp>
        <p:nvSpPr>
          <p:cNvPr id="163" name="Google Shape;163;p12"/>
          <p:cNvSpPr txBox="1"/>
          <p:nvPr/>
        </p:nvSpPr>
        <p:spPr>
          <a:xfrm>
            <a:off x="1252572" y="1610641"/>
            <a:ext cx="9157897" cy="221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Sobre </a:t>
            </a:r>
            <a:r>
              <a:rPr lang="en-US" sz="12002" dirty="0" err="1">
                <a:solidFill>
                  <a:srgbClr val="FFFFFF"/>
                </a:solidFill>
                <a:latin typeface="Teko"/>
                <a:cs typeface="Teko"/>
                <a:sym typeface="Teko"/>
              </a:rPr>
              <a:t>Mim</a:t>
            </a:r>
            <a:endParaRPr dirty="0"/>
          </a:p>
        </p:txBody>
      </p:sp>
      <p:sp>
        <p:nvSpPr>
          <p:cNvPr id="165" name="Google Shape;165;p12"/>
          <p:cNvSpPr txBox="1"/>
          <p:nvPr/>
        </p:nvSpPr>
        <p:spPr>
          <a:xfrm>
            <a:off x="6447519" y="6725124"/>
            <a:ext cx="3306074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V-Lab Health</a:t>
            </a:r>
            <a:endParaRPr dirty="0"/>
          </a:p>
        </p:txBody>
      </p:sp>
      <p:sp>
        <p:nvSpPr>
          <p:cNvPr id="166" name="Google Shape;166;p12"/>
          <p:cNvSpPr txBox="1"/>
          <p:nvPr/>
        </p:nvSpPr>
        <p:spPr>
          <a:xfrm>
            <a:off x="6447519" y="7668658"/>
            <a:ext cx="3306074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sym typeface="Montserrat"/>
              </a:rPr>
              <a:t>Head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sym typeface="Montserrat"/>
              </a:rPr>
              <a:t>Tecnologia</a:t>
            </a:r>
            <a:endParaRPr lang="en-US" dirty="0"/>
          </a:p>
        </p:txBody>
      </p:sp>
      <p:sp>
        <p:nvSpPr>
          <p:cNvPr id="168" name="Google Shape;168;p12"/>
          <p:cNvSpPr/>
          <p:nvPr/>
        </p:nvSpPr>
        <p:spPr>
          <a:xfrm>
            <a:off x="16053182" y="5676750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69" name="Google Shape;16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3775" y="717988"/>
            <a:ext cx="52557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00" y="3785786"/>
            <a:ext cx="1131100" cy="525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02425" y="3785802"/>
            <a:ext cx="1131100" cy="525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4807C402-6ABD-119F-E2E6-94EF2F511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7">
            <a:extLst>
              <a:ext uri="{FF2B5EF4-FFF2-40B4-BE49-F238E27FC236}">
                <a16:creationId xmlns:a16="http://schemas.microsoft.com/office/drawing/2014/main" id="{31D3B4FE-4386-516A-3D2D-EDE9CFC933E6}"/>
              </a:ext>
            </a:extLst>
          </p:cNvPr>
          <p:cNvGrpSpPr/>
          <p:nvPr/>
        </p:nvGrpSpPr>
        <p:grpSpPr>
          <a:xfrm>
            <a:off x="1028700" y="829270"/>
            <a:ext cx="7900668" cy="1912221"/>
            <a:chOff x="0" y="-47625"/>
            <a:chExt cx="1918966" cy="503630"/>
          </a:xfrm>
        </p:grpSpPr>
        <p:sp>
          <p:nvSpPr>
            <p:cNvPr id="323" name="Google Shape;323;p17">
              <a:extLst>
                <a:ext uri="{FF2B5EF4-FFF2-40B4-BE49-F238E27FC236}">
                  <a16:creationId xmlns:a16="http://schemas.microsoft.com/office/drawing/2014/main" id="{ED744B31-EC38-B5FF-7D44-FECD6BEA3E90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4" name="Google Shape;324;p17">
              <a:extLst>
                <a:ext uri="{FF2B5EF4-FFF2-40B4-BE49-F238E27FC236}">
                  <a16:creationId xmlns:a16="http://schemas.microsoft.com/office/drawing/2014/main" id="{22E23532-70D5-B956-6F15-2956D8EBB908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17">
            <a:extLst>
              <a:ext uri="{FF2B5EF4-FFF2-40B4-BE49-F238E27FC236}">
                <a16:creationId xmlns:a16="http://schemas.microsoft.com/office/drawing/2014/main" id="{FC0BAD44-9828-52C3-1FF3-D3261BD87CE3}"/>
              </a:ext>
            </a:extLst>
          </p:cNvPr>
          <p:cNvGrpSpPr/>
          <p:nvPr/>
        </p:nvGrpSpPr>
        <p:grpSpPr>
          <a:xfrm>
            <a:off x="1253383" y="1026606"/>
            <a:ext cx="7900668" cy="1912221"/>
            <a:chOff x="0" y="-47625"/>
            <a:chExt cx="1918966" cy="503630"/>
          </a:xfrm>
        </p:grpSpPr>
        <p:sp>
          <p:nvSpPr>
            <p:cNvPr id="326" name="Google Shape;326;p17">
              <a:extLst>
                <a:ext uri="{FF2B5EF4-FFF2-40B4-BE49-F238E27FC236}">
                  <a16:creationId xmlns:a16="http://schemas.microsoft.com/office/drawing/2014/main" id="{0924107D-55A8-5D5E-CBBF-030500E576E3}"/>
                </a:ext>
              </a:extLst>
            </p:cNvPr>
            <p:cNvSpPr/>
            <p:nvPr/>
          </p:nvSpPr>
          <p:spPr>
            <a:xfrm>
              <a:off x="0" y="0"/>
              <a:ext cx="1918966" cy="456005"/>
            </a:xfrm>
            <a:custGeom>
              <a:avLst/>
              <a:gdLst/>
              <a:ahLst/>
              <a:cxnLst/>
              <a:rect l="l" t="t" r="r" b="b"/>
              <a:pathLst>
                <a:path w="1918966" h="456005" extrusionOk="0">
                  <a:moveTo>
                    <a:pt x="0" y="0"/>
                  </a:moveTo>
                  <a:lnTo>
                    <a:pt x="1918966" y="0"/>
                  </a:lnTo>
                  <a:lnTo>
                    <a:pt x="1918966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7" name="Google Shape;327;p17">
              <a:extLst>
                <a:ext uri="{FF2B5EF4-FFF2-40B4-BE49-F238E27FC236}">
                  <a16:creationId xmlns:a16="http://schemas.microsoft.com/office/drawing/2014/main" id="{C397DC3D-7E06-A299-A704-1E5FE4601FF4}"/>
                </a:ext>
              </a:extLst>
            </p:cNvPr>
            <p:cNvSpPr txBox="1"/>
            <p:nvPr/>
          </p:nvSpPr>
          <p:spPr>
            <a:xfrm>
              <a:off x="0" y="-47625"/>
              <a:ext cx="1918966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3" name="Google Shape;313;p17">
            <a:extLst>
              <a:ext uri="{FF2B5EF4-FFF2-40B4-BE49-F238E27FC236}">
                <a16:creationId xmlns:a16="http://schemas.microsoft.com/office/drawing/2014/main" id="{EDA7C251-7BEE-AB86-C78B-61845F23FC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8475" y="545850"/>
            <a:ext cx="7088601" cy="91130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7">
            <a:extLst>
              <a:ext uri="{FF2B5EF4-FFF2-40B4-BE49-F238E27FC236}">
                <a16:creationId xmlns:a16="http://schemas.microsoft.com/office/drawing/2014/main" id="{DFF7A36B-4599-3C91-8043-926A9851B89A}"/>
              </a:ext>
            </a:extLst>
          </p:cNvPr>
          <p:cNvSpPr txBox="1"/>
          <p:nvPr/>
        </p:nvSpPr>
        <p:spPr>
          <a:xfrm>
            <a:off x="1464851" y="1110027"/>
            <a:ext cx="7378075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OWASP TOP 10</a:t>
            </a:r>
            <a:endParaRPr sz="800" dirty="0"/>
          </a:p>
        </p:txBody>
      </p:sp>
      <p:sp>
        <p:nvSpPr>
          <p:cNvPr id="321" name="Google Shape;321;p17">
            <a:extLst>
              <a:ext uri="{FF2B5EF4-FFF2-40B4-BE49-F238E27FC236}">
                <a16:creationId xmlns:a16="http://schemas.microsoft.com/office/drawing/2014/main" id="{6FB731E9-959E-5ED9-4DD8-61BB79FBA551}"/>
              </a:ext>
            </a:extLst>
          </p:cNvPr>
          <p:cNvSpPr txBox="1"/>
          <p:nvPr/>
        </p:nvSpPr>
        <p:spPr>
          <a:xfrm>
            <a:off x="1148872" y="3102930"/>
            <a:ext cx="9545100" cy="6618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 cria padrões da indústria, práticas recomendadas, ferramentas e um quadro de avaliação de riscos, sendo constantemente aprimorada pela comunidade. O Top 10 da OWASP é baseado em dados de mais de 200.000 organizações e em pesquisas com profissionais de segurança.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 2023: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Acesso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Quebrado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Falhas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Criptográficas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Injeção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(SQL, XSS, Command, LDAP, XML, SSTI);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Design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Inseguro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Falhas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arquitetura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Incorreta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Componentes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Depreciados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Falhas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Identificação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Autenticação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Falhas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Software 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Integridade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dos Dados;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Falhas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no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Monitoramento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Logs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Segurança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Sequestro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Requisição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(SSRF)</a:t>
            </a:r>
          </a:p>
        </p:txBody>
      </p:sp>
      <p:grpSp>
        <p:nvGrpSpPr>
          <p:cNvPr id="328" name="Google Shape;328;p17">
            <a:extLst>
              <a:ext uri="{FF2B5EF4-FFF2-40B4-BE49-F238E27FC236}">
                <a16:creationId xmlns:a16="http://schemas.microsoft.com/office/drawing/2014/main" id="{5E15EF61-6C5C-EFFB-AB37-D8F57CA6757A}"/>
              </a:ext>
            </a:extLst>
          </p:cNvPr>
          <p:cNvGrpSpPr/>
          <p:nvPr/>
        </p:nvGrpSpPr>
        <p:grpSpPr>
          <a:xfrm rot="5400000">
            <a:off x="10847561" y="4961683"/>
            <a:ext cx="2809881" cy="409797"/>
            <a:chOff x="0" y="-47625"/>
            <a:chExt cx="812800" cy="118539"/>
          </a:xfrm>
        </p:grpSpPr>
        <p:sp>
          <p:nvSpPr>
            <p:cNvPr id="329" name="Google Shape;329;p17">
              <a:extLst>
                <a:ext uri="{FF2B5EF4-FFF2-40B4-BE49-F238E27FC236}">
                  <a16:creationId xmlns:a16="http://schemas.microsoft.com/office/drawing/2014/main" id="{F57D6E15-2B26-A4C8-5554-730E4AFC73FE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0" name="Google Shape;330;p17">
              <a:extLst>
                <a:ext uri="{FF2B5EF4-FFF2-40B4-BE49-F238E27FC236}">
                  <a16:creationId xmlns:a16="http://schemas.microsoft.com/office/drawing/2014/main" id="{0AF2067F-20F3-A5CE-00F9-72CA69A3F878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7">
            <a:extLst>
              <a:ext uri="{FF2B5EF4-FFF2-40B4-BE49-F238E27FC236}">
                <a16:creationId xmlns:a16="http://schemas.microsoft.com/office/drawing/2014/main" id="{6E56D891-A4F9-F53F-F173-475FE401D0EB}"/>
              </a:ext>
            </a:extLst>
          </p:cNvPr>
          <p:cNvGrpSpPr/>
          <p:nvPr/>
        </p:nvGrpSpPr>
        <p:grpSpPr>
          <a:xfrm rot="5400000">
            <a:off x="16059257" y="4961683"/>
            <a:ext cx="2809881" cy="409797"/>
            <a:chOff x="0" y="-47625"/>
            <a:chExt cx="812800" cy="118539"/>
          </a:xfrm>
        </p:grpSpPr>
        <p:sp>
          <p:nvSpPr>
            <p:cNvPr id="332" name="Google Shape;332;p17">
              <a:extLst>
                <a:ext uri="{FF2B5EF4-FFF2-40B4-BE49-F238E27FC236}">
                  <a16:creationId xmlns:a16="http://schemas.microsoft.com/office/drawing/2014/main" id="{4C10DCA2-CB13-4582-BE2C-D4883547D9B8}"/>
                </a:ext>
              </a:extLst>
            </p:cNvPr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3" name="Google Shape;333;p17">
              <a:extLst>
                <a:ext uri="{FF2B5EF4-FFF2-40B4-BE49-F238E27FC236}">
                  <a16:creationId xmlns:a16="http://schemas.microsoft.com/office/drawing/2014/main" id="{C1E3B6A5-1C8E-6D45-B231-E7F3CB5F342C}"/>
                </a:ext>
              </a:extLst>
            </p:cNvPr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17">
            <a:extLst>
              <a:ext uri="{FF2B5EF4-FFF2-40B4-BE49-F238E27FC236}">
                <a16:creationId xmlns:a16="http://schemas.microsoft.com/office/drawing/2014/main" id="{524299D6-EC7D-3412-9EBB-1D97CA3D22CC}"/>
              </a:ext>
            </a:extLst>
          </p:cNvPr>
          <p:cNvSpPr/>
          <p:nvPr/>
        </p:nvSpPr>
        <p:spPr>
          <a:xfrm>
            <a:off x="9959198" y="1374914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336" name="Google Shape;336;p17">
            <a:extLst>
              <a:ext uri="{FF2B5EF4-FFF2-40B4-BE49-F238E27FC236}">
                <a16:creationId xmlns:a16="http://schemas.microsoft.com/office/drawing/2014/main" id="{AC065F77-C505-1665-5E13-1813A32323E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5266" y="-391025"/>
            <a:ext cx="7317873" cy="1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7">
            <a:extLst>
              <a:ext uri="{FF2B5EF4-FFF2-40B4-BE49-F238E27FC236}">
                <a16:creationId xmlns:a16="http://schemas.microsoft.com/office/drawing/2014/main" id="{E4E72D7E-9831-AFC8-4D26-F284946AF95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4149" y="1374923"/>
            <a:ext cx="5006251" cy="74821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2865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/>
          <p:cNvGrpSpPr/>
          <p:nvPr/>
        </p:nvGrpSpPr>
        <p:grpSpPr>
          <a:xfrm>
            <a:off x="732236" y="3083553"/>
            <a:ext cx="7348510" cy="6208366"/>
            <a:chOff x="0" y="-47625"/>
            <a:chExt cx="1935410" cy="1450449"/>
          </a:xfrm>
        </p:grpSpPr>
        <p:sp>
          <p:nvSpPr>
            <p:cNvPr id="684" name="Google Shape;684;p28"/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/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/>
          <p:cNvGrpSpPr/>
          <p:nvPr/>
        </p:nvGrpSpPr>
        <p:grpSpPr>
          <a:xfrm>
            <a:off x="929879" y="3358166"/>
            <a:ext cx="7348510" cy="5636131"/>
            <a:chOff x="0" y="-47625"/>
            <a:chExt cx="1935410" cy="1450449"/>
          </a:xfrm>
        </p:grpSpPr>
        <p:sp>
          <p:nvSpPr>
            <p:cNvPr id="687" name="Google Shape;687;p28"/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/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/>
          <p:cNvSpPr txBox="1"/>
          <p:nvPr/>
        </p:nvSpPr>
        <p:spPr>
          <a:xfrm>
            <a:off x="1028700" y="1292703"/>
            <a:ext cx="880321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DEFESA WEB</a:t>
            </a:r>
            <a:endParaRPr sz="1000" dirty="0"/>
          </a:p>
        </p:txBody>
      </p:sp>
      <p:sp>
        <p:nvSpPr>
          <p:cNvPr id="698" name="Google Shape;698;p28"/>
          <p:cNvSpPr txBox="1"/>
          <p:nvPr/>
        </p:nvSpPr>
        <p:spPr>
          <a:xfrm>
            <a:off x="1363523" y="3774325"/>
            <a:ext cx="6449217" cy="495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Implementação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HTTPS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através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Certificados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SSL / TLS;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- Input Validation;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- </a:t>
            </a:r>
            <a:r>
              <a:rPr lang="en-US" sz="2400" dirty="0" err="1">
                <a:solidFill>
                  <a:srgbClr val="FFFFFF"/>
                </a:solidFill>
                <a:latin typeface="Montserrat"/>
                <a:sym typeface="Montserrat"/>
              </a:rPr>
              <a:t>Tratamento</a:t>
            </a: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Montserrat"/>
                <a:sym typeface="Montserrat"/>
              </a:rPr>
              <a:t>Sanitização</a:t>
            </a: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- Headers de </a:t>
            </a:r>
            <a:r>
              <a:rPr lang="en-US" sz="2400" dirty="0" err="1">
                <a:solidFill>
                  <a:srgbClr val="FFFFFF"/>
                </a:solidFill>
                <a:latin typeface="Montserrat"/>
                <a:sym typeface="Montserrat"/>
              </a:rPr>
              <a:t>Segurança</a:t>
            </a: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- Cookies </a:t>
            </a:r>
            <a:r>
              <a:rPr lang="en-US" sz="2400" dirty="0" err="1">
                <a:solidFill>
                  <a:srgbClr val="FFFFFF"/>
                </a:solidFill>
                <a:latin typeface="Montserrat"/>
                <a:sym typeface="Montserrat"/>
              </a:rPr>
              <a:t>Seguros</a:t>
            </a: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- </a:t>
            </a:r>
            <a:r>
              <a:rPr lang="en-US" sz="2400" dirty="0" err="1">
                <a:solidFill>
                  <a:srgbClr val="FFFFFF"/>
                </a:solidFill>
                <a:latin typeface="Montserrat"/>
                <a:sym typeface="Montserrat"/>
              </a:rPr>
              <a:t>Autenticação</a:t>
            </a: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- WAF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- SAST / DAST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01" name="Google Shape;7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212" y="1650025"/>
            <a:ext cx="685196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EF85D090-785D-8BFE-0E94-5CC09F09D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3C51A2B4-0358-15D3-71DF-66EC0550BE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8B29CB26-5D34-D647-A4B9-5D055A1E9B87}"/>
              </a:ext>
            </a:extLst>
          </p:cNvPr>
          <p:cNvGrpSpPr/>
          <p:nvPr/>
        </p:nvGrpSpPr>
        <p:grpSpPr>
          <a:xfrm>
            <a:off x="732236" y="3083553"/>
            <a:ext cx="7348510" cy="6208366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73C63516-3DB0-A2BA-4427-BD441DEA89CF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436EDB63-D27D-866D-DC57-F6DF168CE0AB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811D43B9-F8C4-40FE-BE5B-0B4E365628AD}"/>
              </a:ext>
            </a:extLst>
          </p:cNvPr>
          <p:cNvGrpSpPr/>
          <p:nvPr/>
        </p:nvGrpSpPr>
        <p:grpSpPr>
          <a:xfrm>
            <a:off x="929879" y="3358166"/>
            <a:ext cx="7348510" cy="5636131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1E48BE5F-5B0F-6186-EB50-0FCA12E4A717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0331DAB3-D443-5910-58D9-CB0FFEB08DD5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574F642B-27F0-013C-9D4C-2917AC08468F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Montserrat"/>
                <a:sym typeface="Montserrat"/>
              </a:rPr>
              <a:t>Headers de </a:t>
            </a:r>
            <a:r>
              <a:rPr lang="en-US" sz="6000" dirty="0" err="1">
                <a:solidFill>
                  <a:srgbClr val="FFFFFF"/>
                </a:solidFill>
                <a:latin typeface="Montserrat"/>
                <a:sym typeface="Montserrat"/>
              </a:rPr>
              <a:t>Segurança</a:t>
            </a:r>
            <a:endParaRPr lang="en-US" sz="60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pic>
        <p:nvPicPr>
          <p:cNvPr id="701" name="Google Shape;701;p28">
            <a:extLst>
              <a:ext uri="{FF2B5EF4-FFF2-40B4-BE49-F238E27FC236}">
                <a16:creationId xmlns:a16="http://schemas.microsoft.com/office/drawing/2014/main" id="{EBF8FE99-9D68-37B8-C462-92B287571E3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212" y="1650025"/>
            <a:ext cx="685196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1449355F-4777-BC50-EED2-4073F7211F08}"/>
              </a:ext>
            </a:extLst>
          </p:cNvPr>
          <p:cNvSpPr txBox="1"/>
          <p:nvPr/>
        </p:nvSpPr>
        <p:spPr>
          <a:xfrm>
            <a:off x="1363523" y="3774325"/>
            <a:ext cx="6449217" cy="392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Access-Control-Allow-</a:t>
            </a:r>
            <a:r>
              <a:rPr lang="pt-BR" sz="24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Origin</a:t>
            </a: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;,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Content Security Policy;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(Prevenção de XSS)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</a:t>
            </a: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Strict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-Transport-Security (HSTS);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(Força HTTPS)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X-Frame-Options.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(Proteção contra </a:t>
            </a: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clickjacking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 - Iframes)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5450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C8EFA547-E01B-ADA0-A6BA-5280AF9B4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F190CD13-988A-BBBB-2877-BB7F4A5A87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91F9D0B8-2D72-CB22-1DC9-F347B4FB6378}"/>
              </a:ext>
            </a:extLst>
          </p:cNvPr>
          <p:cNvGrpSpPr/>
          <p:nvPr/>
        </p:nvGrpSpPr>
        <p:grpSpPr>
          <a:xfrm>
            <a:off x="732236" y="3083553"/>
            <a:ext cx="7348510" cy="6208366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397B4A74-AFF8-41C1-3E76-EB804E9526E8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BD86CF56-C542-7801-D153-0E4842497E81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D26BD948-15B9-FCB2-6BB3-D4D4D3663C00}"/>
              </a:ext>
            </a:extLst>
          </p:cNvPr>
          <p:cNvGrpSpPr/>
          <p:nvPr/>
        </p:nvGrpSpPr>
        <p:grpSpPr>
          <a:xfrm>
            <a:off x="929879" y="3358166"/>
            <a:ext cx="7348510" cy="5636131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DAE9F7E7-D2A9-F0ED-3906-EF0D3AF9D3FA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155C597E-A697-B582-5781-543F4C82BBB8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37E9A2AC-12FC-89F8-B1BE-07C0DD019743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Montserrat"/>
                <a:sym typeface="Montserrat"/>
              </a:rPr>
              <a:t>Cookies de </a:t>
            </a:r>
            <a:r>
              <a:rPr lang="en-US" sz="6000" dirty="0" err="1">
                <a:solidFill>
                  <a:srgbClr val="FFFFFF"/>
                </a:solidFill>
                <a:latin typeface="Montserrat"/>
                <a:sym typeface="Montserrat"/>
              </a:rPr>
              <a:t>Segurança</a:t>
            </a:r>
            <a:endParaRPr lang="en-US" sz="60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pic>
        <p:nvPicPr>
          <p:cNvPr id="701" name="Google Shape;701;p28">
            <a:extLst>
              <a:ext uri="{FF2B5EF4-FFF2-40B4-BE49-F238E27FC236}">
                <a16:creationId xmlns:a16="http://schemas.microsoft.com/office/drawing/2014/main" id="{91653C89-EA3A-451B-A362-EABCD54C2F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212" y="1650025"/>
            <a:ext cx="685196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8587E9DA-E8A9-EECE-C740-EB0D18F3EC29}"/>
              </a:ext>
            </a:extLst>
          </p:cNvPr>
          <p:cNvSpPr txBox="1"/>
          <p:nvPr/>
        </p:nvSpPr>
        <p:spPr>
          <a:xfrm>
            <a:off x="1363523" y="3774325"/>
            <a:ext cx="6449217" cy="392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Secure: Só é enviado se for HTTPS (</a:t>
            </a:r>
            <a:r>
              <a:rPr lang="pt-BR" sz="24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Encryptado</a:t>
            </a: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</a:t>
            </a: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HttpOnly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: O JS não tem acesso;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</a:t>
            </a: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SameSite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: Evita CSRF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(Envio entre sites);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Domain;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- Path.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8660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872ADCAB-A40C-E71A-4FAD-818319A8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28EA9E64-0FE7-AE5E-888D-E734538931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3F01D857-A619-89E9-A381-8A4DAA72A1F6}"/>
              </a:ext>
            </a:extLst>
          </p:cNvPr>
          <p:cNvGrpSpPr/>
          <p:nvPr/>
        </p:nvGrpSpPr>
        <p:grpSpPr>
          <a:xfrm>
            <a:off x="732236" y="3083553"/>
            <a:ext cx="7348510" cy="6208366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B53D5324-FB92-DE88-DBFB-7A44585FFE0D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349FBA46-AA2C-3E88-2BBD-F9AD5652653F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F446124A-44C2-EDD1-F8C7-592F9318C65A}"/>
              </a:ext>
            </a:extLst>
          </p:cNvPr>
          <p:cNvGrpSpPr/>
          <p:nvPr/>
        </p:nvGrpSpPr>
        <p:grpSpPr>
          <a:xfrm>
            <a:off x="929879" y="3358166"/>
            <a:ext cx="7348510" cy="5636131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8AC06FFB-E390-2E72-ACE7-2B90359122FA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00C297E6-A99F-CCDF-EE42-DAFF7CBA65FF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D1E6A93A-1102-6A23-A6BF-FFDAD69A3816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FFFFFF"/>
                </a:solidFill>
                <a:latin typeface="Montserrat"/>
                <a:sym typeface="Montserrat"/>
              </a:rPr>
              <a:t>Autenticação</a:t>
            </a:r>
            <a:endParaRPr lang="en-US" sz="60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pic>
        <p:nvPicPr>
          <p:cNvPr id="701" name="Google Shape;701;p28">
            <a:extLst>
              <a:ext uri="{FF2B5EF4-FFF2-40B4-BE49-F238E27FC236}">
                <a16:creationId xmlns:a16="http://schemas.microsoft.com/office/drawing/2014/main" id="{83070A7A-DBB5-0CB4-049B-B98EE720DE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212" y="1650025"/>
            <a:ext cx="685196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B01A1EB2-34E8-CF81-DDCE-A3569B61A39E}"/>
              </a:ext>
            </a:extLst>
          </p:cNvPr>
          <p:cNvSpPr txBox="1"/>
          <p:nvPr/>
        </p:nvSpPr>
        <p:spPr>
          <a:xfrm>
            <a:off x="1363523" y="3774325"/>
            <a:ext cx="6449217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Uso de JWT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Header, </a:t>
            </a: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Payload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Signature</a:t>
            </a: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Header – Algoritmo de Assinatura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Payload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 – Informações do usuário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Signature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 – Verifica a autenticidade do Token</a:t>
            </a:r>
          </a:p>
        </p:txBody>
      </p:sp>
    </p:spTree>
    <p:extLst>
      <p:ext uri="{BB962C8B-B14F-4D97-AF65-F5344CB8AC3E}">
        <p14:creationId xmlns:p14="http://schemas.microsoft.com/office/powerpoint/2010/main" val="1390949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8397D95A-325A-59D2-E1BA-D6B303211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A8145832-7F04-CC71-9DBC-86276C4E5D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592D9171-1FE9-F80F-FB11-00228A230B41}"/>
              </a:ext>
            </a:extLst>
          </p:cNvPr>
          <p:cNvGrpSpPr/>
          <p:nvPr/>
        </p:nvGrpSpPr>
        <p:grpSpPr>
          <a:xfrm>
            <a:off x="732236" y="3083553"/>
            <a:ext cx="7348510" cy="6208366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2125591D-50B7-6D3C-9D74-21FD884DFC45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A3E6AFCD-5D95-7CA3-6CA6-703CF51A5C86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DEA52DD7-B37C-D64A-921B-0D50152E9D04}"/>
              </a:ext>
            </a:extLst>
          </p:cNvPr>
          <p:cNvGrpSpPr/>
          <p:nvPr/>
        </p:nvGrpSpPr>
        <p:grpSpPr>
          <a:xfrm>
            <a:off x="929879" y="3358166"/>
            <a:ext cx="7348510" cy="5636131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55D1E813-0B94-C4CE-6123-BF59702A643B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C93B9297-CED3-37D7-11D6-26CAF6DFF77D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4A4A125E-E81F-332F-3EB1-C1D95887AC08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Montserrat"/>
                <a:sym typeface="Montserrat"/>
              </a:rPr>
              <a:t>WAF</a:t>
            </a:r>
          </a:p>
        </p:txBody>
      </p:sp>
      <p:pic>
        <p:nvPicPr>
          <p:cNvPr id="701" name="Google Shape;701;p28">
            <a:extLst>
              <a:ext uri="{FF2B5EF4-FFF2-40B4-BE49-F238E27FC236}">
                <a16:creationId xmlns:a16="http://schemas.microsoft.com/office/drawing/2014/main" id="{BD702624-C470-DAAC-348C-FC2D3671908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212" y="1650025"/>
            <a:ext cx="685196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7FA708AA-9AF5-3716-AC5B-2F491C3FCC73}"/>
              </a:ext>
            </a:extLst>
          </p:cNvPr>
          <p:cNvSpPr txBox="1"/>
          <p:nvPr/>
        </p:nvSpPr>
        <p:spPr>
          <a:xfrm>
            <a:off x="1363523" y="3774325"/>
            <a:ext cx="6449217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Filtragem de todo o tráfego para aquela aplicação;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Regras Personalizáveis;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DDoS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 Protection;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Relatórios e </a:t>
            </a:r>
            <a:r>
              <a:rPr lang="pt-BR" sz="2400" dirty="0" err="1">
                <a:solidFill>
                  <a:srgbClr val="FFFFFF"/>
                </a:solidFill>
                <a:latin typeface="Montserrat"/>
                <a:sym typeface="Montserrat"/>
              </a:rPr>
              <a:t>Observabilidade</a:t>
            </a: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672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0EACEC4C-C802-829E-10E3-B2E22C53F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BA0479B8-45EF-39B9-2EE2-C638E1FAD4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385C4DCE-F2B8-9546-8E1C-F70E04E2DDA7}"/>
              </a:ext>
            </a:extLst>
          </p:cNvPr>
          <p:cNvGrpSpPr/>
          <p:nvPr/>
        </p:nvGrpSpPr>
        <p:grpSpPr>
          <a:xfrm>
            <a:off x="298368" y="2438097"/>
            <a:ext cx="7782378" cy="7754774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4F7A1F75-D340-669F-D19D-2F1BE25B8DAF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36558BE6-1E06-244C-D263-E64494B864D1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F2E25058-B5D0-E71E-2BA1-557DD5A347DE}"/>
              </a:ext>
            </a:extLst>
          </p:cNvPr>
          <p:cNvGrpSpPr/>
          <p:nvPr/>
        </p:nvGrpSpPr>
        <p:grpSpPr>
          <a:xfrm>
            <a:off x="496011" y="2712710"/>
            <a:ext cx="7782378" cy="7238114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4B6317E3-F699-391B-AA6E-590DFC1981FD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479B8260-EE3A-D159-D47D-5B02BA156C7A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F7E803AB-DA18-1857-9C95-0B99EE8B3AF8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Montserrat"/>
                <a:sym typeface="Montserrat"/>
              </a:rPr>
              <a:t>SAST / DAST</a:t>
            </a:r>
          </a:p>
        </p:txBody>
      </p:sp>
      <p:pic>
        <p:nvPicPr>
          <p:cNvPr id="701" name="Google Shape;701;p28">
            <a:extLst>
              <a:ext uri="{FF2B5EF4-FFF2-40B4-BE49-F238E27FC236}">
                <a16:creationId xmlns:a16="http://schemas.microsoft.com/office/drawing/2014/main" id="{9C54F4BD-311F-3E76-710B-AAB06D0D6F5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212" y="1650025"/>
            <a:ext cx="685196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E6C6FFE6-FF47-87FA-91AA-A885E322B4D1}"/>
              </a:ext>
            </a:extLst>
          </p:cNvPr>
          <p:cNvSpPr txBox="1"/>
          <p:nvPr/>
        </p:nvSpPr>
        <p:spPr>
          <a:xfrm>
            <a:off x="982751" y="3128869"/>
            <a:ext cx="6829989" cy="672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Análises Estáticas e Dinâmicas do código.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Antes de efetuar os deploys para os ambientes de interesse, o código passa por testes de segurança que garantem que nenhuma vulnerabilidade está subindo.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SAST – Verifica baseado no código sem executar e escaneia as bibliotecas e dependências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sym typeface="Montserrat"/>
              </a:rPr>
              <a:t>DAST – Coloca em Runtime o código e faz uma análise de vulnerabilidades.</a:t>
            </a:r>
          </a:p>
        </p:txBody>
      </p:sp>
    </p:spTree>
    <p:extLst>
      <p:ext uri="{BB962C8B-B14F-4D97-AF65-F5344CB8AC3E}">
        <p14:creationId xmlns:p14="http://schemas.microsoft.com/office/powerpoint/2010/main" val="3583723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1D1F15FD-750A-4611-4734-CB2BB3EA4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88065A27-6517-964B-2275-FA405902625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BB41AF66-EF59-C995-7233-E23A0F6F2987}"/>
              </a:ext>
            </a:extLst>
          </p:cNvPr>
          <p:cNvGrpSpPr/>
          <p:nvPr/>
        </p:nvGrpSpPr>
        <p:grpSpPr>
          <a:xfrm>
            <a:off x="298368" y="2438097"/>
            <a:ext cx="7782378" cy="7754774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C38317F7-9B1A-2E0D-9AF6-21E6A1D09BE3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82D017B2-EFE2-9BA4-15A3-4E48C50071AF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B70C3746-688E-F538-A5E7-EB28F2D36BB6}"/>
              </a:ext>
            </a:extLst>
          </p:cNvPr>
          <p:cNvGrpSpPr/>
          <p:nvPr/>
        </p:nvGrpSpPr>
        <p:grpSpPr>
          <a:xfrm>
            <a:off x="496011" y="2712710"/>
            <a:ext cx="7782378" cy="7238114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8F089E75-70B9-D862-CF1F-B5828B632B03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56EB2D58-C5B7-A634-F83D-B3FB8FB04D5D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85698070-33CB-C609-CE9A-3250D51E3F9D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Montserrat"/>
                <a:sym typeface="Montserrat"/>
              </a:rPr>
              <a:t>INSTALL DVWA</a:t>
            </a:r>
          </a:p>
        </p:txBody>
      </p:sp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3A632697-85BB-F33D-1CFB-B9B359B12128}"/>
              </a:ext>
            </a:extLst>
          </p:cNvPr>
          <p:cNvSpPr txBox="1"/>
          <p:nvPr/>
        </p:nvSpPr>
        <p:spPr>
          <a:xfrm>
            <a:off x="982751" y="3128869"/>
            <a:ext cx="6829989" cy="659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DVWA é uma aplicação criada </a:t>
            </a: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propositamente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 para ser vulnerável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Damn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 Vulnerable Web Application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Montserrat"/>
                <a:sym typeface="Montserrat"/>
              </a:rPr>
              <a:t>sudo bash -c "$(curl --fail --show-error --silent --location </a:t>
            </a:r>
            <a:r>
              <a:rPr lang="en-US" sz="1800" dirty="0">
                <a:solidFill>
                  <a:srgbClr val="FFFFFF"/>
                </a:solidFill>
                <a:latin typeface="Montserrat"/>
                <a:sym typeface="Montserrat"/>
                <a:hlinkClick r:id="rId4"/>
              </a:rPr>
              <a:t>https://raw.githubusercontent.com/</a:t>
            </a:r>
            <a:r>
              <a:rPr lang="en-US" sz="1800" dirty="0" err="1">
                <a:solidFill>
                  <a:srgbClr val="FFFFFF"/>
                </a:solidFill>
                <a:latin typeface="Montserrat"/>
                <a:sym typeface="Montserrat"/>
                <a:hlinkClick r:id="rId4"/>
              </a:rPr>
              <a:t>IamCarron</a:t>
            </a:r>
            <a:r>
              <a:rPr lang="en-US" sz="1800" dirty="0">
                <a:solidFill>
                  <a:srgbClr val="FFFFFF"/>
                </a:solidFill>
                <a:latin typeface="Montserrat"/>
                <a:sym typeface="Montserrat"/>
                <a:hlinkClick r:id="rId4"/>
              </a:rPr>
              <a:t>/DVWA-Script/main/Install-DVWA.sh</a:t>
            </a:r>
            <a:r>
              <a:rPr lang="en-US" sz="1800" dirty="0">
                <a:solidFill>
                  <a:srgbClr val="FFFFFF"/>
                </a:solidFill>
                <a:latin typeface="Montserrat"/>
                <a:sym typeface="Montserrat"/>
              </a:rPr>
              <a:t>)“</a:t>
            </a: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sudo service </a:t>
            </a: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mariadb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 start </a:t>
            </a:r>
          </a:p>
          <a:p>
            <a:pPr>
              <a:lnSpc>
                <a:spcPct val="139958"/>
              </a:lnSpc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sudo service </a:t>
            </a: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mariadb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 status</a:t>
            </a:r>
          </a:p>
          <a:p>
            <a:pPr>
              <a:lnSpc>
                <a:spcPct val="139958"/>
              </a:lnSpc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>
              <a:lnSpc>
                <a:spcPct val="139958"/>
              </a:lnSpc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sudo service apache2 start</a:t>
            </a:r>
          </a:p>
          <a:p>
            <a:pPr>
              <a:lnSpc>
                <a:spcPct val="139958"/>
              </a:lnSpc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sudo service apache2 status</a:t>
            </a:r>
          </a:p>
          <a:p>
            <a:pPr>
              <a:lnSpc>
                <a:spcPct val="139958"/>
              </a:lnSpc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>
              <a:lnSpc>
                <a:spcPct val="139958"/>
              </a:lnSpc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http://localhost/DVWA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pic>
        <p:nvPicPr>
          <p:cNvPr id="1026" name="Picture 2" descr="Setup do DVWA( Damn Vulnerable Web Application) no Debian 8 com LAMP  simples - Nanoshots | Cloud &amp; DevOps &amp; Security">
            <a:extLst>
              <a:ext uri="{FF2B5EF4-FFF2-40B4-BE49-F238E27FC236}">
                <a16:creationId xmlns:a16="http://schemas.microsoft.com/office/drawing/2014/main" id="{A0D21CA5-65B1-6D5E-93AF-8E078FB06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830" y="3926864"/>
            <a:ext cx="4325816" cy="243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578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7AE87C8B-7DBD-E0E0-9017-967BE258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B4939CD7-CF88-16FD-8F3B-425DD629E0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B46E5F61-698A-4F25-539F-171B6BE65D2F}"/>
              </a:ext>
            </a:extLst>
          </p:cNvPr>
          <p:cNvGrpSpPr/>
          <p:nvPr/>
        </p:nvGrpSpPr>
        <p:grpSpPr>
          <a:xfrm>
            <a:off x="298368" y="2438097"/>
            <a:ext cx="7782378" cy="4568757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DA87244E-3607-C2A9-6BB5-66C6CD622A54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C0E2F54E-822B-5507-B434-588C80D4C4B7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9C905A88-30CD-8855-5680-96B49C3ECEAA}"/>
              </a:ext>
            </a:extLst>
          </p:cNvPr>
          <p:cNvGrpSpPr/>
          <p:nvPr/>
        </p:nvGrpSpPr>
        <p:grpSpPr>
          <a:xfrm>
            <a:off x="496011" y="2712710"/>
            <a:ext cx="7782378" cy="4074952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8AB705CF-3BC9-A283-6FE0-1CF2C91556C7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805BBD6D-22FD-7388-BF4B-0DE4FC7487F7}"/>
                </a:ext>
              </a:extLst>
            </p:cNvPr>
            <p:cNvSpPr txBox="1"/>
            <p:nvPr/>
          </p:nvSpPr>
          <p:spPr>
            <a:xfrm>
              <a:off x="0" y="-47625"/>
              <a:ext cx="1935410" cy="8605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341DA731-F511-2883-61F0-9C7427CE9E7E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Montserrat"/>
                <a:sym typeface="Montserrat"/>
              </a:rPr>
              <a:t>Brute Force</a:t>
            </a:r>
          </a:p>
        </p:txBody>
      </p:sp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3AC4D113-A28B-B75C-68AE-6C2522FEA4DA}"/>
              </a:ext>
            </a:extLst>
          </p:cNvPr>
          <p:cNvSpPr txBox="1"/>
          <p:nvPr/>
        </p:nvSpPr>
        <p:spPr>
          <a:xfrm>
            <a:off x="982751" y="3128869"/>
            <a:ext cx="6829989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Ativar o Proxy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Entrar no DVWA e capturar uma request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Mandar para o </a:t>
            </a: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Intruder</a:t>
            </a: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Fazer download de um dicionário de senhas;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Importar o dicionário e iniciar o ataque;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pic>
        <p:nvPicPr>
          <p:cNvPr id="2050" name="Picture 2" descr="Burp, Collaborate, and Listen: A ...">
            <a:extLst>
              <a:ext uri="{FF2B5EF4-FFF2-40B4-BE49-F238E27FC236}">
                <a16:creationId xmlns:a16="http://schemas.microsoft.com/office/drawing/2014/main" id="{BDBC02FB-82F7-B9AD-79E2-F66BD171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778" y="3909538"/>
            <a:ext cx="3983002" cy="231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246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>
          <a:extLst>
            <a:ext uri="{FF2B5EF4-FFF2-40B4-BE49-F238E27FC236}">
              <a16:creationId xmlns:a16="http://schemas.microsoft.com/office/drawing/2014/main" id="{5153B5E0-29A8-CC29-0E14-9DA2DD12E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28">
            <a:extLst>
              <a:ext uri="{FF2B5EF4-FFF2-40B4-BE49-F238E27FC236}">
                <a16:creationId xmlns:a16="http://schemas.microsoft.com/office/drawing/2014/main" id="{BD818509-DA76-982A-7A39-E56E101BBC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33" y="551329"/>
            <a:ext cx="9046220" cy="9533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28">
            <a:extLst>
              <a:ext uri="{FF2B5EF4-FFF2-40B4-BE49-F238E27FC236}">
                <a16:creationId xmlns:a16="http://schemas.microsoft.com/office/drawing/2014/main" id="{76BC7606-4F33-DD5E-B0CE-15D86A1BF9BA}"/>
              </a:ext>
            </a:extLst>
          </p:cNvPr>
          <p:cNvGrpSpPr/>
          <p:nvPr/>
        </p:nvGrpSpPr>
        <p:grpSpPr>
          <a:xfrm>
            <a:off x="298367" y="2438097"/>
            <a:ext cx="7948817" cy="7647197"/>
            <a:chOff x="0" y="-47625"/>
            <a:chExt cx="1935410" cy="1450449"/>
          </a:xfrm>
        </p:grpSpPr>
        <p:sp>
          <p:nvSpPr>
            <p:cNvPr id="684" name="Google Shape;684;p28">
              <a:extLst>
                <a:ext uri="{FF2B5EF4-FFF2-40B4-BE49-F238E27FC236}">
                  <a16:creationId xmlns:a16="http://schemas.microsoft.com/office/drawing/2014/main" id="{6F0FB64F-01E8-1CFE-14A3-011DB6C195AD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5" name="Google Shape;685;p28">
              <a:extLst>
                <a:ext uri="{FF2B5EF4-FFF2-40B4-BE49-F238E27FC236}">
                  <a16:creationId xmlns:a16="http://schemas.microsoft.com/office/drawing/2014/main" id="{F90B368B-5B48-5F81-81AF-02871764E23A}"/>
                </a:ext>
              </a:extLst>
            </p:cNvPr>
            <p:cNvSpPr txBox="1"/>
            <p:nvPr/>
          </p:nvSpPr>
          <p:spPr>
            <a:xfrm>
              <a:off x="0" y="-47625"/>
              <a:ext cx="1935410" cy="1450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28">
            <a:extLst>
              <a:ext uri="{FF2B5EF4-FFF2-40B4-BE49-F238E27FC236}">
                <a16:creationId xmlns:a16="http://schemas.microsoft.com/office/drawing/2014/main" id="{75B1BFB8-5E0E-E249-4997-36DABE9EAF77}"/>
              </a:ext>
            </a:extLst>
          </p:cNvPr>
          <p:cNvGrpSpPr/>
          <p:nvPr/>
        </p:nvGrpSpPr>
        <p:grpSpPr>
          <a:xfrm>
            <a:off x="496010" y="2712709"/>
            <a:ext cx="7948817" cy="6820665"/>
            <a:chOff x="0" y="-47625"/>
            <a:chExt cx="1935410" cy="1450449"/>
          </a:xfrm>
        </p:grpSpPr>
        <p:sp>
          <p:nvSpPr>
            <p:cNvPr id="687" name="Google Shape;687;p28">
              <a:extLst>
                <a:ext uri="{FF2B5EF4-FFF2-40B4-BE49-F238E27FC236}">
                  <a16:creationId xmlns:a16="http://schemas.microsoft.com/office/drawing/2014/main" id="{EE456B85-E07C-AACF-8F35-6BCEBEA8A048}"/>
                </a:ext>
              </a:extLst>
            </p:cNvPr>
            <p:cNvSpPr/>
            <p:nvPr/>
          </p:nvSpPr>
          <p:spPr>
            <a:xfrm>
              <a:off x="0" y="0"/>
              <a:ext cx="1935410" cy="1402824"/>
            </a:xfrm>
            <a:custGeom>
              <a:avLst/>
              <a:gdLst/>
              <a:ahLst/>
              <a:cxnLst/>
              <a:rect l="l" t="t" r="r" b="b"/>
              <a:pathLst>
                <a:path w="1935410" h="1402824" extrusionOk="0">
                  <a:moveTo>
                    <a:pt x="0" y="0"/>
                  </a:moveTo>
                  <a:lnTo>
                    <a:pt x="1935410" y="0"/>
                  </a:lnTo>
                  <a:lnTo>
                    <a:pt x="1935410" y="1402824"/>
                  </a:lnTo>
                  <a:lnTo>
                    <a:pt x="0" y="1402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88" name="Google Shape;688;p28">
              <a:extLst>
                <a:ext uri="{FF2B5EF4-FFF2-40B4-BE49-F238E27FC236}">
                  <a16:creationId xmlns:a16="http://schemas.microsoft.com/office/drawing/2014/main" id="{F68FE216-7E19-4E89-23EE-5F798091A98B}"/>
                </a:ext>
              </a:extLst>
            </p:cNvPr>
            <p:cNvSpPr txBox="1"/>
            <p:nvPr/>
          </p:nvSpPr>
          <p:spPr>
            <a:xfrm>
              <a:off x="0" y="-47625"/>
              <a:ext cx="1935410" cy="8605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28">
            <a:extLst>
              <a:ext uri="{FF2B5EF4-FFF2-40B4-BE49-F238E27FC236}">
                <a16:creationId xmlns:a16="http://schemas.microsoft.com/office/drawing/2014/main" id="{0BF4704D-2474-2B79-E3FD-5B373B4311BB}"/>
              </a:ext>
            </a:extLst>
          </p:cNvPr>
          <p:cNvSpPr txBox="1"/>
          <p:nvPr/>
        </p:nvSpPr>
        <p:spPr>
          <a:xfrm>
            <a:off x="652184" y="1292703"/>
            <a:ext cx="880321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FFFFFF"/>
                </a:solidFill>
                <a:latin typeface="Montserrat"/>
                <a:sym typeface="Montserrat"/>
              </a:rPr>
              <a:t>Desafio</a:t>
            </a:r>
            <a:endParaRPr lang="en-US" sz="60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2" name="Google Shape;698;p28">
            <a:extLst>
              <a:ext uri="{FF2B5EF4-FFF2-40B4-BE49-F238E27FC236}">
                <a16:creationId xmlns:a16="http://schemas.microsoft.com/office/drawing/2014/main" id="{7995AF3A-AF25-B7BB-9373-19A982F606DA}"/>
              </a:ext>
            </a:extLst>
          </p:cNvPr>
          <p:cNvSpPr txBox="1"/>
          <p:nvPr/>
        </p:nvSpPr>
        <p:spPr>
          <a:xfrm>
            <a:off x="982751" y="3128869"/>
            <a:ext cx="6829989" cy="504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Para participar do processo de estágio!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Prazo: 3 dias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Enviar o arquivo compactado ou o link do </a:t>
            </a: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github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 para </a:t>
            </a:r>
            <a:r>
              <a:rPr lang="pt-BR" sz="1800" dirty="0">
                <a:solidFill>
                  <a:schemeClr val="accent6"/>
                </a:solidFill>
                <a:latin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henrique.otsuka@vlabhealth.com</a:t>
            </a: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Frontend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: </a:t>
            </a:r>
            <a:r>
              <a:rPr lang="pt-BR" sz="1800" dirty="0">
                <a:solidFill>
                  <a:schemeClr val="accent6"/>
                </a:solidFill>
                <a:latin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https://www.figma.com/design/uLpiQrLrnpG370taxREtTn/Dashboard-UI-Kit---Dashboard-(Community)-(Copy)?node-id=0-1&amp;t=Qzf6Q1vJz4Wx5dmL-1</a:t>
            </a:r>
            <a:endParaRPr lang="pt-BR" sz="1800" dirty="0">
              <a:solidFill>
                <a:schemeClr val="accent6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Backend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: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6"/>
                </a:solidFill>
                <a:latin typeface="Montserrat"/>
                <a:sym typeface="Montserra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https://github.com/hydde7/desafio-enigma</a:t>
            </a:r>
            <a:endParaRPr lang="pt-BR" sz="1800" dirty="0">
              <a:solidFill>
                <a:schemeClr val="accent6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66431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A83E2FFA-1540-7C1A-094F-59EF7B16C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2">
            <a:extLst>
              <a:ext uri="{FF2B5EF4-FFF2-40B4-BE49-F238E27FC236}">
                <a16:creationId xmlns:a16="http://schemas.microsoft.com/office/drawing/2014/main" id="{C7C8FB20-B032-C1F3-C109-3E23A39049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9100" y="418988"/>
            <a:ext cx="7209274" cy="926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2">
            <a:extLst>
              <a:ext uri="{FF2B5EF4-FFF2-40B4-BE49-F238E27FC236}">
                <a16:creationId xmlns:a16="http://schemas.microsoft.com/office/drawing/2014/main" id="{D4A05AEE-8F16-25A1-24C2-48C19988BAD2}"/>
              </a:ext>
            </a:extLst>
          </p:cNvPr>
          <p:cNvGrpSpPr/>
          <p:nvPr/>
        </p:nvGrpSpPr>
        <p:grpSpPr>
          <a:xfrm>
            <a:off x="1028700" y="1329089"/>
            <a:ext cx="9101392" cy="1989374"/>
            <a:chOff x="0" y="-47625"/>
            <a:chExt cx="2397075" cy="523950"/>
          </a:xfrm>
        </p:grpSpPr>
        <p:sp>
          <p:nvSpPr>
            <p:cNvPr id="132" name="Google Shape;132;p12">
              <a:extLst>
                <a:ext uri="{FF2B5EF4-FFF2-40B4-BE49-F238E27FC236}">
                  <a16:creationId xmlns:a16="http://schemas.microsoft.com/office/drawing/2014/main" id="{CD26BFD2-F1C1-7F41-7A81-509CF51A4D61}"/>
                </a:ext>
              </a:extLst>
            </p:cNvPr>
            <p:cNvSpPr/>
            <p:nvPr/>
          </p:nvSpPr>
          <p:spPr>
            <a:xfrm>
              <a:off x="0" y="0"/>
              <a:ext cx="2397075" cy="476325"/>
            </a:xfrm>
            <a:custGeom>
              <a:avLst/>
              <a:gdLst/>
              <a:ahLst/>
              <a:cxnLst/>
              <a:rect l="l" t="t" r="r" b="b"/>
              <a:pathLst>
                <a:path w="2397075" h="476325" extrusionOk="0">
                  <a:moveTo>
                    <a:pt x="0" y="0"/>
                  </a:moveTo>
                  <a:lnTo>
                    <a:pt x="2397075" y="0"/>
                  </a:lnTo>
                  <a:lnTo>
                    <a:pt x="2397075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3" name="Google Shape;133;p12">
              <a:extLst>
                <a:ext uri="{FF2B5EF4-FFF2-40B4-BE49-F238E27FC236}">
                  <a16:creationId xmlns:a16="http://schemas.microsoft.com/office/drawing/2014/main" id="{77341D07-6B0B-07FB-846A-372EC72DFD21}"/>
                </a:ext>
              </a:extLst>
            </p:cNvPr>
            <p:cNvSpPr txBox="1"/>
            <p:nvPr/>
          </p:nvSpPr>
          <p:spPr>
            <a:xfrm>
              <a:off x="0" y="-47625"/>
              <a:ext cx="2397075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2">
            <a:extLst>
              <a:ext uri="{FF2B5EF4-FFF2-40B4-BE49-F238E27FC236}">
                <a16:creationId xmlns:a16="http://schemas.microsoft.com/office/drawing/2014/main" id="{F8F293A1-E0FD-1CF2-9C59-C065474EBD96}"/>
              </a:ext>
            </a:extLst>
          </p:cNvPr>
          <p:cNvGrpSpPr/>
          <p:nvPr/>
        </p:nvGrpSpPr>
        <p:grpSpPr>
          <a:xfrm>
            <a:off x="1028700" y="3974703"/>
            <a:ext cx="1731395" cy="1912221"/>
            <a:chOff x="0" y="-47625"/>
            <a:chExt cx="456005" cy="503630"/>
          </a:xfrm>
        </p:grpSpPr>
        <p:sp>
          <p:nvSpPr>
            <p:cNvPr id="141" name="Google Shape;141;p12">
              <a:extLst>
                <a:ext uri="{FF2B5EF4-FFF2-40B4-BE49-F238E27FC236}">
                  <a16:creationId xmlns:a16="http://schemas.microsoft.com/office/drawing/2014/main" id="{A909C9B0-6B96-42C8-02DC-D3902305841B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2" name="Google Shape;142;p12">
              <a:extLst>
                <a:ext uri="{FF2B5EF4-FFF2-40B4-BE49-F238E27FC236}">
                  <a16:creationId xmlns:a16="http://schemas.microsoft.com/office/drawing/2014/main" id="{29A30A18-C65B-08A2-A323-242296979772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2">
            <a:extLst>
              <a:ext uri="{FF2B5EF4-FFF2-40B4-BE49-F238E27FC236}">
                <a16:creationId xmlns:a16="http://schemas.microsoft.com/office/drawing/2014/main" id="{AC6136FA-EB88-CBCE-5D7F-D4431A2F0A08}"/>
              </a:ext>
            </a:extLst>
          </p:cNvPr>
          <p:cNvGrpSpPr/>
          <p:nvPr/>
        </p:nvGrpSpPr>
        <p:grpSpPr>
          <a:xfrm>
            <a:off x="1151438" y="4096976"/>
            <a:ext cx="1731395" cy="1912221"/>
            <a:chOff x="0" y="-47625"/>
            <a:chExt cx="456005" cy="503630"/>
          </a:xfrm>
        </p:grpSpPr>
        <p:sp>
          <p:nvSpPr>
            <p:cNvPr id="144" name="Google Shape;144;p12">
              <a:extLst>
                <a:ext uri="{FF2B5EF4-FFF2-40B4-BE49-F238E27FC236}">
                  <a16:creationId xmlns:a16="http://schemas.microsoft.com/office/drawing/2014/main" id="{119BE281-12DE-6139-1B61-C4DDCC4D391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5" name="Google Shape;145;p12">
              <a:extLst>
                <a:ext uri="{FF2B5EF4-FFF2-40B4-BE49-F238E27FC236}">
                  <a16:creationId xmlns:a16="http://schemas.microsoft.com/office/drawing/2014/main" id="{F2118ECE-EADA-BD95-05C0-D569DF7BB193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2">
            <a:extLst>
              <a:ext uri="{FF2B5EF4-FFF2-40B4-BE49-F238E27FC236}">
                <a16:creationId xmlns:a16="http://schemas.microsoft.com/office/drawing/2014/main" id="{3B834C9B-7FA8-3B49-513E-E03110FDF233}"/>
              </a:ext>
            </a:extLst>
          </p:cNvPr>
          <p:cNvGrpSpPr/>
          <p:nvPr/>
        </p:nvGrpSpPr>
        <p:grpSpPr>
          <a:xfrm>
            <a:off x="5357302" y="4096976"/>
            <a:ext cx="1731395" cy="1912221"/>
            <a:chOff x="0" y="-47625"/>
            <a:chExt cx="456005" cy="503630"/>
          </a:xfrm>
        </p:grpSpPr>
        <p:sp>
          <p:nvSpPr>
            <p:cNvPr id="147" name="Google Shape;147;p12">
              <a:extLst>
                <a:ext uri="{FF2B5EF4-FFF2-40B4-BE49-F238E27FC236}">
                  <a16:creationId xmlns:a16="http://schemas.microsoft.com/office/drawing/2014/main" id="{B68AD995-CE90-B494-DF90-98D37A5034A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8" name="Google Shape;148;p12">
              <a:extLst>
                <a:ext uri="{FF2B5EF4-FFF2-40B4-BE49-F238E27FC236}">
                  <a16:creationId xmlns:a16="http://schemas.microsoft.com/office/drawing/2014/main" id="{7CC8F7E0-985D-FF09-368D-F5EEAB64F0E4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2">
            <a:extLst>
              <a:ext uri="{FF2B5EF4-FFF2-40B4-BE49-F238E27FC236}">
                <a16:creationId xmlns:a16="http://schemas.microsoft.com/office/drawing/2014/main" id="{21DE8D65-A3E5-29FD-3296-313807E3C555}"/>
              </a:ext>
            </a:extLst>
          </p:cNvPr>
          <p:cNvGrpSpPr/>
          <p:nvPr/>
        </p:nvGrpSpPr>
        <p:grpSpPr>
          <a:xfrm>
            <a:off x="8970515" y="4096976"/>
            <a:ext cx="1731395" cy="1912221"/>
            <a:chOff x="0" y="-47625"/>
            <a:chExt cx="456005" cy="503630"/>
          </a:xfrm>
        </p:grpSpPr>
        <p:sp>
          <p:nvSpPr>
            <p:cNvPr id="150" name="Google Shape;150;p12">
              <a:extLst>
                <a:ext uri="{FF2B5EF4-FFF2-40B4-BE49-F238E27FC236}">
                  <a16:creationId xmlns:a16="http://schemas.microsoft.com/office/drawing/2014/main" id="{D15EAA63-5B3B-C870-1709-902313536C13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1" name="Google Shape;151;p12">
              <a:extLst>
                <a:ext uri="{FF2B5EF4-FFF2-40B4-BE49-F238E27FC236}">
                  <a16:creationId xmlns:a16="http://schemas.microsoft.com/office/drawing/2014/main" id="{C69DDC16-5F3E-C157-E128-50AE498FF696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2">
            <a:extLst>
              <a:ext uri="{FF2B5EF4-FFF2-40B4-BE49-F238E27FC236}">
                <a16:creationId xmlns:a16="http://schemas.microsoft.com/office/drawing/2014/main" id="{C2ABF952-3223-F491-A764-AAF17A64839D}"/>
              </a:ext>
            </a:extLst>
          </p:cNvPr>
          <p:cNvGrpSpPr/>
          <p:nvPr/>
        </p:nvGrpSpPr>
        <p:grpSpPr>
          <a:xfrm>
            <a:off x="5196948" y="3947809"/>
            <a:ext cx="1731395" cy="1912221"/>
            <a:chOff x="0" y="-47625"/>
            <a:chExt cx="456005" cy="503630"/>
          </a:xfrm>
        </p:grpSpPr>
        <p:sp>
          <p:nvSpPr>
            <p:cNvPr id="153" name="Google Shape;153;p12">
              <a:extLst>
                <a:ext uri="{FF2B5EF4-FFF2-40B4-BE49-F238E27FC236}">
                  <a16:creationId xmlns:a16="http://schemas.microsoft.com/office/drawing/2014/main" id="{4B0528DF-EB1E-1975-85EB-7F2DEB0AF4DE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" name="Google Shape;154;p12">
              <a:extLst>
                <a:ext uri="{FF2B5EF4-FFF2-40B4-BE49-F238E27FC236}">
                  <a16:creationId xmlns:a16="http://schemas.microsoft.com/office/drawing/2014/main" id="{3DFA7EF9-CCDE-9685-D309-F7CC85762B13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2">
            <a:extLst>
              <a:ext uri="{FF2B5EF4-FFF2-40B4-BE49-F238E27FC236}">
                <a16:creationId xmlns:a16="http://schemas.microsoft.com/office/drawing/2014/main" id="{017C754C-0ACA-28DE-47D0-7125CA4CD64A}"/>
              </a:ext>
            </a:extLst>
          </p:cNvPr>
          <p:cNvSpPr txBox="1"/>
          <p:nvPr/>
        </p:nvSpPr>
        <p:spPr>
          <a:xfrm>
            <a:off x="1006914" y="6142321"/>
            <a:ext cx="3708267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Cybersecurity</a:t>
            </a:r>
            <a:endParaRPr dirty="0"/>
          </a:p>
        </p:txBody>
      </p:sp>
      <p:sp>
        <p:nvSpPr>
          <p:cNvPr id="158" name="Google Shape;158;p12">
            <a:extLst>
              <a:ext uri="{FF2B5EF4-FFF2-40B4-BE49-F238E27FC236}">
                <a16:creationId xmlns:a16="http://schemas.microsoft.com/office/drawing/2014/main" id="{99BF4FD6-4327-7ADD-B393-8726018F5C1A}"/>
              </a:ext>
            </a:extLst>
          </p:cNvPr>
          <p:cNvSpPr txBox="1"/>
          <p:nvPr/>
        </p:nvSpPr>
        <p:spPr>
          <a:xfrm>
            <a:off x="8738055" y="6129076"/>
            <a:ext cx="3794478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Frontend</a:t>
            </a:r>
            <a:endParaRPr dirty="0"/>
          </a:p>
        </p:txBody>
      </p:sp>
      <p:sp>
        <p:nvSpPr>
          <p:cNvPr id="159" name="Google Shape;159;p12">
            <a:extLst>
              <a:ext uri="{FF2B5EF4-FFF2-40B4-BE49-F238E27FC236}">
                <a16:creationId xmlns:a16="http://schemas.microsoft.com/office/drawing/2014/main" id="{3974A2CE-9036-F9A8-0529-38D110B87BAF}"/>
              </a:ext>
            </a:extLst>
          </p:cNvPr>
          <p:cNvSpPr txBox="1"/>
          <p:nvPr/>
        </p:nvSpPr>
        <p:spPr>
          <a:xfrm>
            <a:off x="1189054" y="4256367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01.</a:t>
            </a:r>
            <a:endParaRPr dirty="0"/>
          </a:p>
        </p:txBody>
      </p:sp>
      <p:grpSp>
        <p:nvGrpSpPr>
          <p:cNvPr id="160" name="Google Shape;160;p12">
            <a:extLst>
              <a:ext uri="{FF2B5EF4-FFF2-40B4-BE49-F238E27FC236}">
                <a16:creationId xmlns:a16="http://schemas.microsoft.com/office/drawing/2014/main" id="{E0068F53-F4ED-7CC9-70AD-91A22794A6A6}"/>
              </a:ext>
            </a:extLst>
          </p:cNvPr>
          <p:cNvGrpSpPr/>
          <p:nvPr/>
        </p:nvGrpSpPr>
        <p:grpSpPr>
          <a:xfrm>
            <a:off x="8813852" y="3974703"/>
            <a:ext cx="1731395" cy="1912221"/>
            <a:chOff x="0" y="-47625"/>
            <a:chExt cx="456005" cy="503630"/>
          </a:xfrm>
        </p:grpSpPr>
        <p:sp>
          <p:nvSpPr>
            <p:cNvPr id="161" name="Google Shape;161;p12">
              <a:extLst>
                <a:ext uri="{FF2B5EF4-FFF2-40B4-BE49-F238E27FC236}">
                  <a16:creationId xmlns:a16="http://schemas.microsoft.com/office/drawing/2014/main" id="{2BB84BAA-0DEF-66DF-1BBB-755CB734CD70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2" name="Google Shape;162;p12">
              <a:extLst>
                <a:ext uri="{FF2B5EF4-FFF2-40B4-BE49-F238E27FC236}">
                  <a16:creationId xmlns:a16="http://schemas.microsoft.com/office/drawing/2014/main" id="{8CF2FAC0-1293-75AB-2215-FEFB08C29B95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2">
            <a:extLst>
              <a:ext uri="{FF2B5EF4-FFF2-40B4-BE49-F238E27FC236}">
                <a16:creationId xmlns:a16="http://schemas.microsoft.com/office/drawing/2014/main" id="{2AD46EE6-D41A-C81D-96A3-E2FB3231076C}"/>
              </a:ext>
            </a:extLst>
          </p:cNvPr>
          <p:cNvSpPr txBox="1"/>
          <p:nvPr/>
        </p:nvSpPr>
        <p:spPr>
          <a:xfrm>
            <a:off x="1252572" y="1610641"/>
            <a:ext cx="9157897" cy="221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Infoeste </a:t>
            </a:r>
            <a:endParaRPr dirty="0"/>
          </a:p>
        </p:txBody>
      </p:sp>
      <p:sp>
        <p:nvSpPr>
          <p:cNvPr id="164" name="Google Shape;164;p12">
            <a:extLst>
              <a:ext uri="{FF2B5EF4-FFF2-40B4-BE49-F238E27FC236}">
                <a16:creationId xmlns:a16="http://schemas.microsoft.com/office/drawing/2014/main" id="{7B8FB3EE-F3A0-40A1-23BC-826223F21896}"/>
              </a:ext>
            </a:extLst>
          </p:cNvPr>
          <p:cNvSpPr txBox="1"/>
          <p:nvPr/>
        </p:nvSpPr>
        <p:spPr>
          <a:xfrm>
            <a:off x="9056202" y="4256367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03.</a:t>
            </a:r>
            <a:endParaRPr dirty="0"/>
          </a:p>
        </p:txBody>
      </p:sp>
      <p:sp>
        <p:nvSpPr>
          <p:cNvPr id="165" name="Google Shape;165;p12">
            <a:extLst>
              <a:ext uri="{FF2B5EF4-FFF2-40B4-BE49-F238E27FC236}">
                <a16:creationId xmlns:a16="http://schemas.microsoft.com/office/drawing/2014/main" id="{3BED72DC-B24D-0D37-D683-DE00DDB95992}"/>
              </a:ext>
            </a:extLst>
          </p:cNvPr>
          <p:cNvSpPr txBox="1"/>
          <p:nvPr/>
        </p:nvSpPr>
        <p:spPr>
          <a:xfrm>
            <a:off x="5214189" y="6142321"/>
            <a:ext cx="3306074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Backend</a:t>
            </a:r>
            <a:endParaRPr dirty="0"/>
          </a:p>
        </p:txBody>
      </p:sp>
      <p:sp>
        <p:nvSpPr>
          <p:cNvPr id="167" name="Google Shape;167;p12">
            <a:extLst>
              <a:ext uri="{FF2B5EF4-FFF2-40B4-BE49-F238E27FC236}">
                <a16:creationId xmlns:a16="http://schemas.microsoft.com/office/drawing/2014/main" id="{C61D245D-3950-7D27-3664-197B220FEF3E}"/>
              </a:ext>
            </a:extLst>
          </p:cNvPr>
          <p:cNvSpPr txBox="1"/>
          <p:nvPr/>
        </p:nvSpPr>
        <p:spPr>
          <a:xfrm>
            <a:off x="5384196" y="4229473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02.</a:t>
            </a:r>
            <a:endParaRPr dirty="0"/>
          </a:p>
        </p:txBody>
      </p:sp>
      <p:sp>
        <p:nvSpPr>
          <p:cNvPr id="168" name="Google Shape;168;p12">
            <a:extLst>
              <a:ext uri="{FF2B5EF4-FFF2-40B4-BE49-F238E27FC236}">
                <a16:creationId xmlns:a16="http://schemas.microsoft.com/office/drawing/2014/main" id="{BDDF61D4-7175-5734-8289-C380E2E82BF0}"/>
              </a:ext>
            </a:extLst>
          </p:cNvPr>
          <p:cNvSpPr/>
          <p:nvPr/>
        </p:nvSpPr>
        <p:spPr>
          <a:xfrm>
            <a:off x="16053182" y="5676750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69" name="Google Shape;169;p12">
            <a:extLst>
              <a:ext uri="{FF2B5EF4-FFF2-40B4-BE49-F238E27FC236}">
                <a16:creationId xmlns:a16="http://schemas.microsoft.com/office/drawing/2014/main" id="{7AE49E57-15FC-A6A5-14E1-32452211823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3775" y="717988"/>
            <a:ext cx="52557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>
            <a:extLst>
              <a:ext uri="{FF2B5EF4-FFF2-40B4-BE49-F238E27FC236}">
                <a16:creationId xmlns:a16="http://schemas.microsoft.com/office/drawing/2014/main" id="{9ED776DA-E72A-808F-B4A2-C881ED07419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00" y="3785786"/>
            <a:ext cx="1131100" cy="525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>
            <a:extLst>
              <a:ext uri="{FF2B5EF4-FFF2-40B4-BE49-F238E27FC236}">
                <a16:creationId xmlns:a16="http://schemas.microsoft.com/office/drawing/2014/main" id="{FC64E679-E27F-F28F-77CE-3409C2BE725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44278" y="3785802"/>
            <a:ext cx="1131100" cy="525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4849FE5C-F969-7C53-8C31-E94C27D61B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78057"/>
            <a:ext cx="3112938" cy="824442"/>
          </a:xfrm>
          <a:prstGeom prst="rect">
            <a:avLst/>
          </a:prstGeom>
        </p:spPr>
      </p:pic>
      <p:grpSp>
        <p:nvGrpSpPr>
          <p:cNvPr id="3" name="Google Shape;149;p12">
            <a:extLst>
              <a:ext uri="{FF2B5EF4-FFF2-40B4-BE49-F238E27FC236}">
                <a16:creationId xmlns:a16="http://schemas.microsoft.com/office/drawing/2014/main" id="{F1C37C35-0837-3301-D2E2-94FE4FE86223}"/>
              </a:ext>
            </a:extLst>
          </p:cNvPr>
          <p:cNvGrpSpPr/>
          <p:nvPr/>
        </p:nvGrpSpPr>
        <p:grpSpPr>
          <a:xfrm>
            <a:off x="12197575" y="4128635"/>
            <a:ext cx="1731395" cy="1912221"/>
            <a:chOff x="0" y="-47625"/>
            <a:chExt cx="456005" cy="503630"/>
          </a:xfrm>
        </p:grpSpPr>
        <p:sp>
          <p:nvSpPr>
            <p:cNvPr id="4" name="Google Shape;150;p12">
              <a:extLst>
                <a:ext uri="{FF2B5EF4-FFF2-40B4-BE49-F238E27FC236}">
                  <a16:creationId xmlns:a16="http://schemas.microsoft.com/office/drawing/2014/main" id="{601AA024-34F4-B483-B24F-5D770F49AC75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Google Shape;151;p12">
              <a:extLst>
                <a:ext uri="{FF2B5EF4-FFF2-40B4-BE49-F238E27FC236}">
                  <a16:creationId xmlns:a16="http://schemas.microsoft.com/office/drawing/2014/main" id="{CE767506-7512-E6A7-55AC-099805B63ECA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Google Shape;158;p12">
            <a:extLst>
              <a:ext uri="{FF2B5EF4-FFF2-40B4-BE49-F238E27FC236}">
                <a16:creationId xmlns:a16="http://schemas.microsoft.com/office/drawing/2014/main" id="{DFE85501-A818-91B7-E492-49BCE601586F}"/>
              </a:ext>
            </a:extLst>
          </p:cNvPr>
          <p:cNvSpPr txBox="1"/>
          <p:nvPr/>
        </p:nvSpPr>
        <p:spPr>
          <a:xfrm>
            <a:off x="12060666" y="6139143"/>
            <a:ext cx="3794478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UI / UX</a:t>
            </a:r>
            <a:endParaRPr dirty="0"/>
          </a:p>
        </p:txBody>
      </p:sp>
      <p:grpSp>
        <p:nvGrpSpPr>
          <p:cNvPr id="7" name="Google Shape;160;p12">
            <a:extLst>
              <a:ext uri="{FF2B5EF4-FFF2-40B4-BE49-F238E27FC236}">
                <a16:creationId xmlns:a16="http://schemas.microsoft.com/office/drawing/2014/main" id="{59AE5588-361F-22FC-8875-B15EE06C478E}"/>
              </a:ext>
            </a:extLst>
          </p:cNvPr>
          <p:cNvGrpSpPr/>
          <p:nvPr/>
        </p:nvGrpSpPr>
        <p:grpSpPr>
          <a:xfrm>
            <a:off x="12040912" y="4006362"/>
            <a:ext cx="1731395" cy="1912221"/>
            <a:chOff x="0" y="-47625"/>
            <a:chExt cx="456005" cy="503630"/>
          </a:xfrm>
        </p:grpSpPr>
        <p:sp>
          <p:nvSpPr>
            <p:cNvPr id="8" name="Google Shape;161;p12">
              <a:extLst>
                <a:ext uri="{FF2B5EF4-FFF2-40B4-BE49-F238E27FC236}">
                  <a16:creationId xmlns:a16="http://schemas.microsoft.com/office/drawing/2014/main" id="{6D73C4F3-F0F7-5EC2-9A01-FEA018A5D32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Google Shape;162;p12">
              <a:extLst>
                <a:ext uri="{FF2B5EF4-FFF2-40B4-BE49-F238E27FC236}">
                  <a16:creationId xmlns:a16="http://schemas.microsoft.com/office/drawing/2014/main" id="{5CF73D68-13D3-196F-4CC9-B9FF91B4D634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0" b="0" i="0" u="none" strike="noStrike" cap="none" dirty="0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04.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86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B55F091B-03AF-43FB-C57C-C148A1DE5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2">
            <a:extLst>
              <a:ext uri="{FF2B5EF4-FFF2-40B4-BE49-F238E27FC236}">
                <a16:creationId xmlns:a16="http://schemas.microsoft.com/office/drawing/2014/main" id="{CAD70030-7C9F-5F7B-ADA1-DC40E4FFDE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9100" y="418988"/>
            <a:ext cx="7209274" cy="926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2">
            <a:extLst>
              <a:ext uri="{FF2B5EF4-FFF2-40B4-BE49-F238E27FC236}">
                <a16:creationId xmlns:a16="http://schemas.microsoft.com/office/drawing/2014/main" id="{595EEA84-135A-01DA-313F-1A33AD1040A3}"/>
              </a:ext>
            </a:extLst>
          </p:cNvPr>
          <p:cNvGrpSpPr/>
          <p:nvPr/>
        </p:nvGrpSpPr>
        <p:grpSpPr>
          <a:xfrm>
            <a:off x="1028700" y="1329089"/>
            <a:ext cx="9101392" cy="1989374"/>
            <a:chOff x="0" y="-47625"/>
            <a:chExt cx="2397075" cy="523950"/>
          </a:xfrm>
        </p:grpSpPr>
        <p:sp>
          <p:nvSpPr>
            <p:cNvPr id="132" name="Google Shape;132;p12">
              <a:extLst>
                <a:ext uri="{FF2B5EF4-FFF2-40B4-BE49-F238E27FC236}">
                  <a16:creationId xmlns:a16="http://schemas.microsoft.com/office/drawing/2014/main" id="{5E0AE070-7D2D-FB1E-992E-401141EF0FD8}"/>
                </a:ext>
              </a:extLst>
            </p:cNvPr>
            <p:cNvSpPr/>
            <p:nvPr/>
          </p:nvSpPr>
          <p:spPr>
            <a:xfrm>
              <a:off x="0" y="0"/>
              <a:ext cx="2397075" cy="476325"/>
            </a:xfrm>
            <a:custGeom>
              <a:avLst/>
              <a:gdLst/>
              <a:ahLst/>
              <a:cxnLst/>
              <a:rect l="l" t="t" r="r" b="b"/>
              <a:pathLst>
                <a:path w="2397075" h="476325" extrusionOk="0">
                  <a:moveTo>
                    <a:pt x="0" y="0"/>
                  </a:moveTo>
                  <a:lnTo>
                    <a:pt x="2397075" y="0"/>
                  </a:lnTo>
                  <a:lnTo>
                    <a:pt x="2397075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3" name="Google Shape;133;p12">
              <a:extLst>
                <a:ext uri="{FF2B5EF4-FFF2-40B4-BE49-F238E27FC236}">
                  <a16:creationId xmlns:a16="http://schemas.microsoft.com/office/drawing/2014/main" id="{6E5544EA-BCCE-7B5C-5970-27B5AB3DE8D7}"/>
                </a:ext>
              </a:extLst>
            </p:cNvPr>
            <p:cNvSpPr txBox="1"/>
            <p:nvPr/>
          </p:nvSpPr>
          <p:spPr>
            <a:xfrm>
              <a:off x="0" y="-47625"/>
              <a:ext cx="2397075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2">
            <a:extLst>
              <a:ext uri="{FF2B5EF4-FFF2-40B4-BE49-F238E27FC236}">
                <a16:creationId xmlns:a16="http://schemas.microsoft.com/office/drawing/2014/main" id="{28A96BA7-7A0A-ED4C-09BE-EF2D19504A3B}"/>
              </a:ext>
            </a:extLst>
          </p:cNvPr>
          <p:cNvGrpSpPr/>
          <p:nvPr/>
        </p:nvGrpSpPr>
        <p:grpSpPr>
          <a:xfrm>
            <a:off x="1028700" y="3974703"/>
            <a:ext cx="1731395" cy="1912221"/>
            <a:chOff x="0" y="-47625"/>
            <a:chExt cx="456005" cy="503630"/>
          </a:xfrm>
        </p:grpSpPr>
        <p:sp>
          <p:nvSpPr>
            <p:cNvPr id="141" name="Google Shape;141;p12">
              <a:extLst>
                <a:ext uri="{FF2B5EF4-FFF2-40B4-BE49-F238E27FC236}">
                  <a16:creationId xmlns:a16="http://schemas.microsoft.com/office/drawing/2014/main" id="{A3A3A65F-FE3A-9D57-B214-394E569C245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2" name="Google Shape;142;p12">
              <a:extLst>
                <a:ext uri="{FF2B5EF4-FFF2-40B4-BE49-F238E27FC236}">
                  <a16:creationId xmlns:a16="http://schemas.microsoft.com/office/drawing/2014/main" id="{A0D552DC-CCE2-0B45-62A6-F673B1A02493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2">
            <a:extLst>
              <a:ext uri="{FF2B5EF4-FFF2-40B4-BE49-F238E27FC236}">
                <a16:creationId xmlns:a16="http://schemas.microsoft.com/office/drawing/2014/main" id="{CCAFCA82-4BD9-50BF-D65C-3D5D7B011982}"/>
              </a:ext>
            </a:extLst>
          </p:cNvPr>
          <p:cNvGrpSpPr/>
          <p:nvPr/>
        </p:nvGrpSpPr>
        <p:grpSpPr>
          <a:xfrm>
            <a:off x="1151438" y="4096976"/>
            <a:ext cx="1731395" cy="1912221"/>
            <a:chOff x="0" y="-47625"/>
            <a:chExt cx="456005" cy="503630"/>
          </a:xfrm>
        </p:grpSpPr>
        <p:sp>
          <p:nvSpPr>
            <p:cNvPr id="144" name="Google Shape;144;p12">
              <a:extLst>
                <a:ext uri="{FF2B5EF4-FFF2-40B4-BE49-F238E27FC236}">
                  <a16:creationId xmlns:a16="http://schemas.microsoft.com/office/drawing/2014/main" id="{E0723C0C-E52A-1AAD-ACAF-C82199954C18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5" name="Google Shape;145;p12">
              <a:extLst>
                <a:ext uri="{FF2B5EF4-FFF2-40B4-BE49-F238E27FC236}">
                  <a16:creationId xmlns:a16="http://schemas.microsoft.com/office/drawing/2014/main" id="{E098303C-FA7D-F770-F47F-758E07AA7DCC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2">
            <a:extLst>
              <a:ext uri="{FF2B5EF4-FFF2-40B4-BE49-F238E27FC236}">
                <a16:creationId xmlns:a16="http://schemas.microsoft.com/office/drawing/2014/main" id="{7DE10C0E-AF2D-C06D-1C47-964F5062CAF9}"/>
              </a:ext>
            </a:extLst>
          </p:cNvPr>
          <p:cNvGrpSpPr/>
          <p:nvPr/>
        </p:nvGrpSpPr>
        <p:grpSpPr>
          <a:xfrm>
            <a:off x="5680030" y="4096976"/>
            <a:ext cx="1731395" cy="1912221"/>
            <a:chOff x="0" y="-47625"/>
            <a:chExt cx="456005" cy="503630"/>
          </a:xfrm>
        </p:grpSpPr>
        <p:sp>
          <p:nvSpPr>
            <p:cNvPr id="147" name="Google Shape;147;p12">
              <a:extLst>
                <a:ext uri="{FF2B5EF4-FFF2-40B4-BE49-F238E27FC236}">
                  <a16:creationId xmlns:a16="http://schemas.microsoft.com/office/drawing/2014/main" id="{69101E02-DFDC-6A2B-2ED7-4C491875F88F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8" name="Google Shape;148;p12">
              <a:extLst>
                <a:ext uri="{FF2B5EF4-FFF2-40B4-BE49-F238E27FC236}">
                  <a16:creationId xmlns:a16="http://schemas.microsoft.com/office/drawing/2014/main" id="{516BE69A-5DAA-ECD6-7E4F-46DF0B8CB0A5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2">
            <a:extLst>
              <a:ext uri="{FF2B5EF4-FFF2-40B4-BE49-F238E27FC236}">
                <a16:creationId xmlns:a16="http://schemas.microsoft.com/office/drawing/2014/main" id="{B93D1BCE-F766-A00B-8939-B2975A8CD6EE}"/>
              </a:ext>
            </a:extLst>
          </p:cNvPr>
          <p:cNvGrpSpPr/>
          <p:nvPr/>
        </p:nvGrpSpPr>
        <p:grpSpPr>
          <a:xfrm>
            <a:off x="10826217" y="4096976"/>
            <a:ext cx="1731395" cy="1912221"/>
            <a:chOff x="0" y="-47625"/>
            <a:chExt cx="456005" cy="503630"/>
          </a:xfrm>
        </p:grpSpPr>
        <p:sp>
          <p:nvSpPr>
            <p:cNvPr id="150" name="Google Shape;150;p12">
              <a:extLst>
                <a:ext uri="{FF2B5EF4-FFF2-40B4-BE49-F238E27FC236}">
                  <a16:creationId xmlns:a16="http://schemas.microsoft.com/office/drawing/2014/main" id="{2FEB32AA-EAED-0008-B347-51F72516C5C9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1" name="Google Shape;151;p12">
              <a:extLst>
                <a:ext uri="{FF2B5EF4-FFF2-40B4-BE49-F238E27FC236}">
                  <a16:creationId xmlns:a16="http://schemas.microsoft.com/office/drawing/2014/main" id="{2BEF0064-918F-11A3-0804-5B36B2B91D96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2">
            <a:extLst>
              <a:ext uri="{FF2B5EF4-FFF2-40B4-BE49-F238E27FC236}">
                <a16:creationId xmlns:a16="http://schemas.microsoft.com/office/drawing/2014/main" id="{CE629ECA-E797-8485-57DA-B830EE184818}"/>
              </a:ext>
            </a:extLst>
          </p:cNvPr>
          <p:cNvGrpSpPr/>
          <p:nvPr/>
        </p:nvGrpSpPr>
        <p:grpSpPr>
          <a:xfrm>
            <a:off x="5519676" y="3974703"/>
            <a:ext cx="1731395" cy="1912221"/>
            <a:chOff x="0" y="-47625"/>
            <a:chExt cx="456005" cy="503630"/>
          </a:xfrm>
        </p:grpSpPr>
        <p:sp>
          <p:nvSpPr>
            <p:cNvPr id="153" name="Google Shape;153;p12">
              <a:extLst>
                <a:ext uri="{FF2B5EF4-FFF2-40B4-BE49-F238E27FC236}">
                  <a16:creationId xmlns:a16="http://schemas.microsoft.com/office/drawing/2014/main" id="{BC9F1B9A-A32E-4A65-A96C-B310120C3379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" name="Google Shape;154;p12">
              <a:extLst>
                <a:ext uri="{FF2B5EF4-FFF2-40B4-BE49-F238E27FC236}">
                  <a16:creationId xmlns:a16="http://schemas.microsoft.com/office/drawing/2014/main" id="{00376477-94B0-E63B-379D-341E192E8702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2">
            <a:extLst>
              <a:ext uri="{FF2B5EF4-FFF2-40B4-BE49-F238E27FC236}">
                <a16:creationId xmlns:a16="http://schemas.microsoft.com/office/drawing/2014/main" id="{C5597941-C2DD-E603-D1B7-27BAA0AB5EA9}"/>
              </a:ext>
            </a:extLst>
          </p:cNvPr>
          <p:cNvSpPr txBox="1"/>
          <p:nvPr/>
        </p:nvSpPr>
        <p:spPr>
          <a:xfrm>
            <a:off x="1028700" y="6775137"/>
            <a:ext cx="370826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Dados de </a:t>
            </a: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Segurança</a:t>
            </a:r>
            <a:endParaRPr sz="1050" dirty="0"/>
          </a:p>
        </p:txBody>
      </p:sp>
      <p:sp>
        <p:nvSpPr>
          <p:cNvPr id="158" name="Google Shape;158;p12">
            <a:extLst>
              <a:ext uri="{FF2B5EF4-FFF2-40B4-BE49-F238E27FC236}">
                <a16:creationId xmlns:a16="http://schemas.microsoft.com/office/drawing/2014/main" id="{F386DF37-5718-6710-60DB-1D2264D5A9D1}"/>
              </a:ext>
            </a:extLst>
          </p:cNvPr>
          <p:cNvSpPr txBox="1"/>
          <p:nvPr/>
        </p:nvSpPr>
        <p:spPr>
          <a:xfrm>
            <a:off x="10636627" y="6725124"/>
            <a:ext cx="429805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Segurança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Cibernética</a:t>
            </a:r>
            <a:endParaRPr sz="1050" dirty="0"/>
          </a:p>
        </p:txBody>
      </p:sp>
      <p:sp>
        <p:nvSpPr>
          <p:cNvPr id="159" name="Google Shape;159;p12">
            <a:extLst>
              <a:ext uri="{FF2B5EF4-FFF2-40B4-BE49-F238E27FC236}">
                <a16:creationId xmlns:a16="http://schemas.microsoft.com/office/drawing/2014/main" id="{D21B279D-E6F0-A666-91F4-C7C33BEE8E9C}"/>
              </a:ext>
            </a:extLst>
          </p:cNvPr>
          <p:cNvSpPr txBox="1"/>
          <p:nvPr/>
        </p:nvSpPr>
        <p:spPr>
          <a:xfrm>
            <a:off x="1189054" y="4256367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01.</a:t>
            </a:r>
            <a:endParaRPr dirty="0"/>
          </a:p>
        </p:txBody>
      </p:sp>
      <p:grpSp>
        <p:nvGrpSpPr>
          <p:cNvPr id="160" name="Google Shape;160;p12">
            <a:extLst>
              <a:ext uri="{FF2B5EF4-FFF2-40B4-BE49-F238E27FC236}">
                <a16:creationId xmlns:a16="http://schemas.microsoft.com/office/drawing/2014/main" id="{CC614C19-09A9-B491-BA30-C54BF2CDC35C}"/>
              </a:ext>
            </a:extLst>
          </p:cNvPr>
          <p:cNvGrpSpPr/>
          <p:nvPr/>
        </p:nvGrpSpPr>
        <p:grpSpPr>
          <a:xfrm>
            <a:off x="10669554" y="3974703"/>
            <a:ext cx="1731395" cy="1912221"/>
            <a:chOff x="0" y="-47625"/>
            <a:chExt cx="456005" cy="503630"/>
          </a:xfrm>
        </p:grpSpPr>
        <p:sp>
          <p:nvSpPr>
            <p:cNvPr id="161" name="Google Shape;161;p12">
              <a:extLst>
                <a:ext uri="{FF2B5EF4-FFF2-40B4-BE49-F238E27FC236}">
                  <a16:creationId xmlns:a16="http://schemas.microsoft.com/office/drawing/2014/main" id="{0A37E955-A022-68A8-4D94-F3893097B226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2" name="Google Shape;162;p12">
              <a:extLst>
                <a:ext uri="{FF2B5EF4-FFF2-40B4-BE49-F238E27FC236}">
                  <a16:creationId xmlns:a16="http://schemas.microsoft.com/office/drawing/2014/main" id="{2CC54EF4-BB97-C3F9-261B-9715DC2D1849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2">
            <a:extLst>
              <a:ext uri="{FF2B5EF4-FFF2-40B4-BE49-F238E27FC236}">
                <a16:creationId xmlns:a16="http://schemas.microsoft.com/office/drawing/2014/main" id="{087C002A-5EC5-7403-FF06-092318AD4115}"/>
              </a:ext>
            </a:extLst>
          </p:cNvPr>
          <p:cNvSpPr txBox="1"/>
          <p:nvPr/>
        </p:nvSpPr>
        <p:spPr>
          <a:xfrm>
            <a:off x="1252572" y="1610641"/>
            <a:ext cx="9157897" cy="221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Conteúdo</a:t>
            </a:r>
            <a:endParaRPr dirty="0"/>
          </a:p>
        </p:txBody>
      </p:sp>
      <p:sp>
        <p:nvSpPr>
          <p:cNvPr id="164" name="Google Shape;164;p12">
            <a:extLst>
              <a:ext uri="{FF2B5EF4-FFF2-40B4-BE49-F238E27FC236}">
                <a16:creationId xmlns:a16="http://schemas.microsoft.com/office/drawing/2014/main" id="{A05733EC-2B25-D378-A91B-513AF19EBC0D}"/>
              </a:ext>
            </a:extLst>
          </p:cNvPr>
          <p:cNvSpPr txBox="1"/>
          <p:nvPr/>
        </p:nvSpPr>
        <p:spPr>
          <a:xfrm>
            <a:off x="10911904" y="4256367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03.</a:t>
            </a:r>
            <a:endParaRPr dirty="0"/>
          </a:p>
        </p:txBody>
      </p:sp>
      <p:sp>
        <p:nvSpPr>
          <p:cNvPr id="165" name="Google Shape;165;p12">
            <a:extLst>
              <a:ext uri="{FF2B5EF4-FFF2-40B4-BE49-F238E27FC236}">
                <a16:creationId xmlns:a16="http://schemas.microsoft.com/office/drawing/2014/main" id="{6C8FB2C7-98FB-6D6B-5BEC-ACC231FA6F13}"/>
              </a:ext>
            </a:extLst>
          </p:cNvPr>
          <p:cNvSpPr txBox="1"/>
          <p:nvPr/>
        </p:nvSpPr>
        <p:spPr>
          <a:xfrm>
            <a:off x="5519675" y="6725124"/>
            <a:ext cx="36825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Tendências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e </a:t>
            </a: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Futuro</a:t>
            </a:r>
            <a:endParaRPr sz="1050" dirty="0"/>
          </a:p>
        </p:txBody>
      </p:sp>
      <p:sp>
        <p:nvSpPr>
          <p:cNvPr id="167" name="Google Shape;167;p12">
            <a:extLst>
              <a:ext uri="{FF2B5EF4-FFF2-40B4-BE49-F238E27FC236}">
                <a16:creationId xmlns:a16="http://schemas.microsoft.com/office/drawing/2014/main" id="{B98EBF6D-355B-2B5C-8A0E-05884277B2BE}"/>
              </a:ext>
            </a:extLst>
          </p:cNvPr>
          <p:cNvSpPr txBox="1"/>
          <p:nvPr/>
        </p:nvSpPr>
        <p:spPr>
          <a:xfrm>
            <a:off x="5680030" y="4256367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02.</a:t>
            </a:r>
            <a:endParaRPr/>
          </a:p>
        </p:txBody>
      </p:sp>
      <p:sp>
        <p:nvSpPr>
          <p:cNvPr id="168" name="Google Shape;168;p12">
            <a:extLst>
              <a:ext uri="{FF2B5EF4-FFF2-40B4-BE49-F238E27FC236}">
                <a16:creationId xmlns:a16="http://schemas.microsoft.com/office/drawing/2014/main" id="{DC26D7B3-FB56-21ED-5144-9A4B93500452}"/>
              </a:ext>
            </a:extLst>
          </p:cNvPr>
          <p:cNvSpPr/>
          <p:nvPr/>
        </p:nvSpPr>
        <p:spPr>
          <a:xfrm>
            <a:off x="16053182" y="5676750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69" name="Google Shape;169;p12">
            <a:extLst>
              <a:ext uri="{FF2B5EF4-FFF2-40B4-BE49-F238E27FC236}">
                <a16:creationId xmlns:a16="http://schemas.microsoft.com/office/drawing/2014/main" id="{CF0A49F1-2063-5E14-9F2D-7E8EDBB05C7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3775" y="717988"/>
            <a:ext cx="52557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>
            <a:extLst>
              <a:ext uri="{FF2B5EF4-FFF2-40B4-BE49-F238E27FC236}">
                <a16:creationId xmlns:a16="http://schemas.microsoft.com/office/drawing/2014/main" id="{DE93B065-9942-EE6B-9C25-AF69836DDBE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00" y="3785786"/>
            <a:ext cx="1131100" cy="525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>
            <a:extLst>
              <a:ext uri="{FF2B5EF4-FFF2-40B4-BE49-F238E27FC236}">
                <a16:creationId xmlns:a16="http://schemas.microsoft.com/office/drawing/2014/main" id="{8C404B01-E2C0-76D1-0FD9-4AC865346DA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02425" y="3785802"/>
            <a:ext cx="1131100" cy="5254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449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496FCEEE-239C-0824-E5D9-72102E406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2">
            <a:extLst>
              <a:ext uri="{FF2B5EF4-FFF2-40B4-BE49-F238E27FC236}">
                <a16:creationId xmlns:a16="http://schemas.microsoft.com/office/drawing/2014/main" id="{726733D2-C266-863C-FE75-726B9D91059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6627" y="509400"/>
            <a:ext cx="7209274" cy="926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2">
            <a:extLst>
              <a:ext uri="{FF2B5EF4-FFF2-40B4-BE49-F238E27FC236}">
                <a16:creationId xmlns:a16="http://schemas.microsoft.com/office/drawing/2014/main" id="{6E32A016-C15B-F3D8-65E8-DDAECDD9BB6F}"/>
              </a:ext>
            </a:extLst>
          </p:cNvPr>
          <p:cNvGrpSpPr/>
          <p:nvPr/>
        </p:nvGrpSpPr>
        <p:grpSpPr>
          <a:xfrm>
            <a:off x="1028700" y="1329089"/>
            <a:ext cx="9101392" cy="1989374"/>
            <a:chOff x="0" y="-47625"/>
            <a:chExt cx="2397075" cy="523950"/>
          </a:xfrm>
        </p:grpSpPr>
        <p:sp>
          <p:nvSpPr>
            <p:cNvPr id="132" name="Google Shape;132;p12">
              <a:extLst>
                <a:ext uri="{FF2B5EF4-FFF2-40B4-BE49-F238E27FC236}">
                  <a16:creationId xmlns:a16="http://schemas.microsoft.com/office/drawing/2014/main" id="{DE324BE8-896A-E0F8-A1B6-DB70BC521845}"/>
                </a:ext>
              </a:extLst>
            </p:cNvPr>
            <p:cNvSpPr/>
            <p:nvPr/>
          </p:nvSpPr>
          <p:spPr>
            <a:xfrm>
              <a:off x="0" y="0"/>
              <a:ext cx="2397075" cy="476325"/>
            </a:xfrm>
            <a:custGeom>
              <a:avLst/>
              <a:gdLst/>
              <a:ahLst/>
              <a:cxnLst/>
              <a:rect l="l" t="t" r="r" b="b"/>
              <a:pathLst>
                <a:path w="2397075" h="476325" extrusionOk="0">
                  <a:moveTo>
                    <a:pt x="0" y="0"/>
                  </a:moveTo>
                  <a:lnTo>
                    <a:pt x="2397075" y="0"/>
                  </a:lnTo>
                  <a:lnTo>
                    <a:pt x="2397075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3" name="Google Shape;133;p12">
              <a:extLst>
                <a:ext uri="{FF2B5EF4-FFF2-40B4-BE49-F238E27FC236}">
                  <a16:creationId xmlns:a16="http://schemas.microsoft.com/office/drawing/2014/main" id="{F1C785C9-1D13-327D-8AC1-E7DE3EEB1A88}"/>
                </a:ext>
              </a:extLst>
            </p:cNvPr>
            <p:cNvSpPr txBox="1"/>
            <p:nvPr/>
          </p:nvSpPr>
          <p:spPr>
            <a:xfrm>
              <a:off x="0" y="-47625"/>
              <a:ext cx="2397075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2">
            <a:extLst>
              <a:ext uri="{FF2B5EF4-FFF2-40B4-BE49-F238E27FC236}">
                <a16:creationId xmlns:a16="http://schemas.microsoft.com/office/drawing/2014/main" id="{C7385E51-3A15-C6B7-783C-9585ED4A481F}"/>
              </a:ext>
            </a:extLst>
          </p:cNvPr>
          <p:cNvGrpSpPr/>
          <p:nvPr/>
        </p:nvGrpSpPr>
        <p:grpSpPr>
          <a:xfrm>
            <a:off x="1028700" y="3974703"/>
            <a:ext cx="1731395" cy="1912221"/>
            <a:chOff x="0" y="-47625"/>
            <a:chExt cx="456005" cy="503630"/>
          </a:xfrm>
        </p:grpSpPr>
        <p:sp>
          <p:nvSpPr>
            <p:cNvPr id="141" name="Google Shape;141;p12">
              <a:extLst>
                <a:ext uri="{FF2B5EF4-FFF2-40B4-BE49-F238E27FC236}">
                  <a16:creationId xmlns:a16="http://schemas.microsoft.com/office/drawing/2014/main" id="{0EB17859-9CFF-C02A-AEEE-5F3F36E22917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2" name="Google Shape;142;p12">
              <a:extLst>
                <a:ext uri="{FF2B5EF4-FFF2-40B4-BE49-F238E27FC236}">
                  <a16:creationId xmlns:a16="http://schemas.microsoft.com/office/drawing/2014/main" id="{93EFAF1B-CE2D-D72F-B733-4807D2A85192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2">
            <a:extLst>
              <a:ext uri="{FF2B5EF4-FFF2-40B4-BE49-F238E27FC236}">
                <a16:creationId xmlns:a16="http://schemas.microsoft.com/office/drawing/2014/main" id="{238A0CC7-5C14-05EC-AB95-736389DEDB14}"/>
              </a:ext>
            </a:extLst>
          </p:cNvPr>
          <p:cNvGrpSpPr/>
          <p:nvPr/>
        </p:nvGrpSpPr>
        <p:grpSpPr>
          <a:xfrm>
            <a:off x="1151438" y="4096976"/>
            <a:ext cx="1731395" cy="1912221"/>
            <a:chOff x="0" y="-47625"/>
            <a:chExt cx="456005" cy="503630"/>
          </a:xfrm>
        </p:grpSpPr>
        <p:sp>
          <p:nvSpPr>
            <p:cNvPr id="144" name="Google Shape;144;p12">
              <a:extLst>
                <a:ext uri="{FF2B5EF4-FFF2-40B4-BE49-F238E27FC236}">
                  <a16:creationId xmlns:a16="http://schemas.microsoft.com/office/drawing/2014/main" id="{73409C9B-2376-49AB-A88A-3710ED0B5B1B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5" name="Google Shape;145;p12">
              <a:extLst>
                <a:ext uri="{FF2B5EF4-FFF2-40B4-BE49-F238E27FC236}">
                  <a16:creationId xmlns:a16="http://schemas.microsoft.com/office/drawing/2014/main" id="{C142E5DD-B546-7F97-C0AF-1AAB080570A8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2">
            <a:extLst>
              <a:ext uri="{FF2B5EF4-FFF2-40B4-BE49-F238E27FC236}">
                <a16:creationId xmlns:a16="http://schemas.microsoft.com/office/drawing/2014/main" id="{85531D71-7327-9B7F-C689-F992FC2BE806}"/>
              </a:ext>
            </a:extLst>
          </p:cNvPr>
          <p:cNvGrpSpPr/>
          <p:nvPr/>
        </p:nvGrpSpPr>
        <p:grpSpPr>
          <a:xfrm>
            <a:off x="5680030" y="4096976"/>
            <a:ext cx="1731395" cy="1912221"/>
            <a:chOff x="0" y="-47625"/>
            <a:chExt cx="456005" cy="503630"/>
          </a:xfrm>
        </p:grpSpPr>
        <p:sp>
          <p:nvSpPr>
            <p:cNvPr id="147" name="Google Shape;147;p12">
              <a:extLst>
                <a:ext uri="{FF2B5EF4-FFF2-40B4-BE49-F238E27FC236}">
                  <a16:creationId xmlns:a16="http://schemas.microsoft.com/office/drawing/2014/main" id="{CBAFD546-72C5-1DAF-305D-C0BE0989B9B3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8" name="Google Shape;148;p12">
              <a:extLst>
                <a:ext uri="{FF2B5EF4-FFF2-40B4-BE49-F238E27FC236}">
                  <a16:creationId xmlns:a16="http://schemas.microsoft.com/office/drawing/2014/main" id="{4414C37A-3611-FBDF-0EFF-FD8A07B258BE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2">
            <a:extLst>
              <a:ext uri="{FF2B5EF4-FFF2-40B4-BE49-F238E27FC236}">
                <a16:creationId xmlns:a16="http://schemas.microsoft.com/office/drawing/2014/main" id="{B29FBC8D-35A9-58E2-D4A6-DB4C9FF8CFCF}"/>
              </a:ext>
            </a:extLst>
          </p:cNvPr>
          <p:cNvGrpSpPr/>
          <p:nvPr/>
        </p:nvGrpSpPr>
        <p:grpSpPr>
          <a:xfrm>
            <a:off x="10826217" y="4096976"/>
            <a:ext cx="1731395" cy="1912221"/>
            <a:chOff x="0" y="-47625"/>
            <a:chExt cx="456005" cy="503630"/>
          </a:xfrm>
        </p:grpSpPr>
        <p:sp>
          <p:nvSpPr>
            <p:cNvPr id="150" name="Google Shape;150;p12">
              <a:extLst>
                <a:ext uri="{FF2B5EF4-FFF2-40B4-BE49-F238E27FC236}">
                  <a16:creationId xmlns:a16="http://schemas.microsoft.com/office/drawing/2014/main" id="{44DB2BDF-C6F9-2C7B-A65A-9EA2D2FF8DEB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1" name="Google Shape;151;p12">
              <a:extLst>
                <a:ext uri="{FF2B5EF4-FFF2-40B4-BE49-F238E27FC236}">
                  <a16:creationId xmlns:a16="http://schemas.microsoft.com/office/drawing/2014/main" id="{FAFC24F0-8ABC-6132-4668-550711BD4F31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2">
            <a:extLst>
              <a:ext uri="{FF2B5EF4-FFF2-40B4-BE49-F238E27FC236}">
                <a16:creationId xmlns:a16="http://schemas.microsoft.com/office/drawing/2014/main" id="{90277385-A779-4346-8EA3-31A2EB6AA832}"/>
              </a:ext>
            </a:extLst>
          </p:cNvPr>
          <p:cNvGrpSpPr/>
          <p:nvPr/>
        </p:nvGrpSpPr>
        <p:grpSpPr>
          <a:xfrm>
            <a:off x="5519676" y="3974703"/>
            <a:ext cx="1731395" cy="1912221"/>
            <a:chOff x="0" y="-47625"/>
            <a:chExt cx="456005" cy="503630"/>
          </a:xfrm>
        </p:grpSpPr>
        <p:sp>
          <p:nvSpPr>
            <p:cNvPr id="153" name="Google Shape;153;p12">
              <a:extLst>
                <a:ext uri="{FF2B5EF4-FFF2-40B4-BE49-F238E27FC236}">
                  <a16:creationId xmlns:a16="http://schemas.microsoft.com/office/drawing/2014/main" id="{8930CC45-48CD-14D0-5129-A51352BAD789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" name="Google Shape;154;p12">
              <a:extLst>
                <a:ext uri="{FF2B5EF4-FFF2-40B4-BE49-F238E27FC236}">
                  <a16:creationId xmlns:a16="http://schemas.microsoft.com/office/drawing/2014/main" id="{1E8090D7-B165-AFF3-028E-8B86F36A250A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2">
            <a:extLst>
              <a:ext uri="{FF2B5EF4-FFF2-40B4-BE49-F238E27FC236}">
                <a16:creationId xmlns:a16="http://schemas.microsoft.com/office/drawing/2014/main" id="{721AE29B-A80B-A555-E716-808921364149}"/>
              </a:ext>
            </a:extLst>
          </p:cNvPr>
          <p:cNvSpPr txBox="1"/>
          <p:nvPr/>
        </p:nvSpPr>
        <p:spPr>
          <a:xfrm>
            <a:off x="1028700" y="6775137"/>
            <a:ext cx="3708267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Segurança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da </a:t>
            </a: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Informação</a:t>
            </a:r>
            <a:endParaRPr sz="1050" dirty="0"/>
          </a:p>
        </p:txBody>
      </p:sp>
      <p:sp>
        <p:nvSpPr>
          <p:cNvPr id="158" name="Google Shape;158;p12">
            <a:extLst>
              <a:ext uri="{FF2B5EF4-FFF2-40B4-BE49-F238E27FC236}">
                <a16:creationId xmlns:a16="http://schemas.microsoft.com/office/drawing/2014/main" id="{55301279-56D8-7AEA-7CA0-AC8D0A5C51BE}"/>
              </a:ext>
            </a:extLst>
          </p:cNvPr>
          <p:cNvSpPr txBox="1"/>
          <p:nvPr/>
        </p:nvSpPr>
        <p:spPr>
          <a:xfrm>
            <a:off x="10636627" y="6725124"/>
            <a:ext cx="429805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Web Purple Approach</a:t>
            </a:r>
            <a:endParaRPr sz="1050" dirty="0"/>
          </a:p>
        </p:txBody>
      </p:sp>
      <p:sp>
        <p:nvSpPr>
          <p:cNvPr id="159" name="Google Shape;159;p12">
            <a:extLst>
              <a:ext uri="{FF2B5EF4-FFF2-40B4-BE49-F238E27FC236}">
                <a16:creationId xmlns:a16="http://schemas.microsoft.com/office/drawing/2014/main" id="{76DC07C7-FC5F-8217-4083-61FE10BE3A0F}"/>
              </a:ext>
            </a:extLst>
          </p:cNvPr>
          <p:cNvSpPr txBox="1"/>
          <p:nvPr/>
        </p:nvSpPr>
        <p:spPr>
          <a:xfrm>
            <a:off x="1189054" y="4256367"/>
            <a:ext cx="1410687" cy="55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04		.</a:t>
            </a:r>
            <a:endParaRPr dirty="0"/>
          </a:p>
        </p:txBody>
      </p:sp>
      <p:grpSp>
        <p:nvGrpSpPr>
          <p:cNvPr id="160" name="Google Shape;160;p12">
            <a:extLst>
              <a:ext uri="{FF2B5EF4-FFF2-40B4-BE49-F238E27FC236}">
                <a16:creationId xmlns:a16="http://schemas.microsoft.com/office/drawing/2014/main" id="{BB333B16-E754-4B7A-8337-7F15654F9680}"/>
              </a:ext>
            </a:extLst>
          </p:cNvPr>
          <p:cNvGrpSpPr/>
          <p:nvPr/>
        </p:nvGrpSpPr>
        <p:grpSpPr>
          <a:xfrm>
            <a:off x="10669554" y="3974703"/>
            <a:ext cx="1731395" cy="1912221"/>
            <a:chOff x="0" y="-47625"/>
            <a:chExt cx="456005" cy="503630"/>
          </a:xfrm>
        </p:grpSpPr>
        <p:sp>
          <p:nvSpPr>
            <p:cNvPr id="161" name="Google Shape;161;p12">
              <a:extLst>
                <a:ext uri="{FF2B5EF4-FFF2-40B4-BE49-F238E27FC236}">
                  <a16:creationId xmlns:a16="http://schemas.microsoft.com/office/drawing/2014/main" id="{B7E5E083-6839-E111-986B-A8D1400C30B6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2" name="Google Shape;162;p12">
              <a:extLst>
                <a:ext uri="{FF2B5EF4-FFF2-40B4-BE49-F238E27FC236}">
                  <a16:creationId xmlns:a16="http://schemas.microsoft.com/office/drawing/2014/main" id="{36F90295-3CB4-C2E9-4255-63B2EA43A755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2">
            <a:extLst>
              <a:ext uri="{FF2B5EF4-FFF2-40B4-BE49-F238E27FC236}">
                <a16:creationId xmlns:a16="http://schemas.microsoft.com/office/drawing/2014/main" id="{FC344366-52E6-981B-733E-DC97EA119FAE}"/>
              </a:ext>
            </a:extLst>
          </p:cNvPr>
          <p:cNvSpPr txBox="1"/>
          <p:nvPr/>
        </p:nvSpPr>
        <p:spPr>
          <a:xfrm>
            <a:off x="1252572" y="1610641"/>
            <a:ext cx="9157897" cy="221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Conteúdo</a:t>
            </a:r>
            <a:endParaRPr dirty="0"/>
          </a:p>
        </p:txBody>
      </p:sp>
      <p:sp>
        <p:nvSpPr>
          <p:cNvPr id="164" name="Google Shape;164;p12">
            <a:extLst>
              <a:ext uri="{FF2B5EF4-FFF2-40B4-BE49-F238E27FC236}">
                <a16:creationId xmlns:a16="http://schemas.microsoft.com/office/drawing/2014/main" id="{C0B5286F-0E91-C4BE-5A48-E1371F32AE76}"/>
              </a:ext>
            </a:extLst>
          </p:cNvPr>
          <p:cNvSpPr txBox="1"/>
          <p:nvPr/>
        </p:nvSpPr>
        <p:spPr>
          <a:xfrm>
            <a:off x="10911904" y="4256367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06.</a:t>
            </a:r>
            <a:endParaRPr dirty="0"/>
          </a:p>
        </p:txBody>
      </p:sp>
      <p:sp>
        <p:nvSpPr>
          <p:cNvPr id="165" name="Google Shape;165;p12">
            <a:extLst>
              <a:ext uri="{FF2B5EF4-FFF2-40B4-BE49-F238E27FC236}">
                <a16:creationId xmlns:a16="http://schemas.microsoft.com/office/drawing/2014/main" id="{1D71CDC1-84CC-AADF-B517-291A73B39678}"/>
              </a:ext>
            </a:extLst>
          </p:cNvPr>
          <p:cNvSpPr txBox="1"/>
          <p:nvPr/>
        </p:nvSpPr>
        <p:spPr>
          <a:xfrm>
            <a:off x="5519675" y="6725124"/>
            <a:ext cx="36825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Introdução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à Cyber</a:t>
            </a:r>
            <a:endParaRPr sz="1050" dirty="0"/>
          </a:p>
        </p:txBody>
      </p:sp>
      <p:sp>
        <p:nvSpPr>
          <p:cNvPr id="167" name="Google Shape;167;p12">
            <a:extLst>
              <a:ext uri="{FF2B5EF4-FFF2-40B4-BE49-F238E27FC236}">
                <a16:creationId xmlns:a16="http://schemas.microsoft.com/office/drawing/2014/main" id="{C5FACDAF-C6DE-02A3-377A-0D37DFE2CD65}"/>
              </a:ext>
            </a:extLst>
          </p:cNvPr>
          <p:cNvSpPr txBox="1"/>
          <p:nvPr/>
        </p:nvSpPr>
        <p:spPr>
          <a:xfrm>
            <a:off x="5680030" y="4256367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05.</a:t>
            </a:r>
            <a:endParaRPr dirty="0"/>
          </a:p>
        </p:txBody>
      </p:sp>
      <p:sp>
        <p:nvSpPr>
          <p:cNvPr id="168" name="Google Shape;168;p12">
            <a:extLst>
              <a:ext uri="{FF2B5EF4-FFF2-40B4-BE49-F238E27FC236}">
                <a16:creationId xmlns:a16="http://schemas.microsoft.com/office/drawing/2014/main" id="{66EFB6FD-8A56-ACD3-CD88-C6DD1DBF8133}"/>
              </a:ext>
            </a:extLst>
          </p:cNvPr>
          <p:cNvSpPr/>
          <p:nvPr/>
        </p:nvSpPr>
        <p:spPr>
          <a:xfrm>
            <a:off x="16053182" y="5676750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69" name="Google Shape;169;p12">
            <a:extLst>
              <a:ext uri="{FF2B5EF4-FFF2-40B4-BE49-F238E27FC236}">
                <a16:creationId xmlns:a16="http://schemas.microsoft.com/office/drawing/2014/main" id="{114AB20C-7712-93BE-0255-D01716259B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3775" y="717988"/>
            <a:ext cx="52557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>
            <a:extLst>
              <a:ext uri="{FF2B5EF4-FFF2-40B4-BE49-F238E27FC236}">
                <a16:creationId xmlns:a16="http://schemas.microsoft.com/office/drawing/2014/main" id="{96ED6201-8E9F-F144-0B2D-4BDD402E229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00" y="3785786"/>
            <a:ext cx="1131100" cy="525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>
            <a:extLst>
              <a:ext uri="{FF2B5EF4-FFF2-40B4-BE49-F238E27FC236}">
                <a16:creationId xmlns:a16="http://schemas.microsoft.com/office/drawing/2014/main" id="{682EDFE7-BC59-29D8-E901-61AB2695AB6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02425" y="3785802"/>
            <a:ext cx="1131100" cy="5254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847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>
          <a:extLst>
            <a:ext uri="{FF2B5EF4-FFF2-40B4-BE49-F238E27FC236}">
              <a16:creationId xmlns:a16="http://schemas.microsoft.com/office/drawing/2014/main" id="{EFDB9F34-F686-7802-86EF-A32595AE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2">
            <a:extLst>
              <a:ext uri="{FF2B5EF4-FFF2-40B4-BE49-F238E27FC236}">
                <a16:creationId xmlns:a16="http://schemas.microsoft.com/office/drawing/2014/main" id="{39649FEF-27E6-B1AD-87C3-92ED49653FD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6627" y="509400"/>
            <a:ext cx="7209274" cy="926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2">
            <a:extLst>
              <a:ext uri="{FF2B5EF4-FFF2-40B4-BE49-F238E27FC236}">
                <a16:creationId xmlns:a16="http://schemas.microsoft.com/office/drawing/2014/main" id="{7FD14B5F-82FE-7D83-0E79-C0730AC76518}"/>
              </a:ext>
            </a:extLst>
          </p:cNvPr>
          <p:cNvGrpSpPr/>
          <p:nvPr/>
        </p:nvGrpSpPr>
        <p:grpSpPr>
          <a:xfrm>
            <a:off x="1028700" y="1329089"/>
            <a:ext cx="9101392" cy="1989374"/>
            <a:chOff x="0" y="-47625"/>
            <a:chExt cx="2397075" cy="523950"/>
          </a:xfrm>
        </p:grpSpPr>
        <p:sp>
          <p:nvSpPr>
            <p:cNvPr id="132" name="Google Shape;132;p12">
              <a:extLst>
                <a:ext uri="{FF2B5EF4-FFF2-40B4-BE49-F238E27FC236}">
                  <a16:creationId xmlns:a16="http://schemas.microsoft.com/office/drawing/2014/main" id="{51A45FF1-969A-E570-A0AF-A2109E140496}"/>
                </a:ext>
              </a:extLst>
            </p:cNvPr>
            <p:cNvSpPr/>
            <p:nvPr/>
          </p:nvSpPr>
          <p:spPr>
            <a:xfrm>
              <a:off x="0" y="0"/>
              <a:ext cx="2397075" cy="476325"/>
            </a:xfrm>
            <a:custGeom>
              <a:avLst/>
              <a:gdLst/>
              <a:ahLst/>
              <a:cxnLst/>
              <a:rect l="l" t="t" r="r" b="b"/>
              <a:pathLst>
                <a:path w="2397075" h="476325" extrusionOk="0">
                  <a:moveTo>
                    <a:pt x="0" y="0"/>
                  </a:moveTo>
                  <a:lnTo>
                    <a:pt x="2397075" y="0"/>
                  </a:lnTo>
                  <a:lnTo>
                    <a:pt x="2397075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3" name="Google Shape;133;p12">
              <a:extLst>
                <a:ext uri="{FF2B5EF4-FFF2-40B4-BE49-F238E27FC236}">
                  <a16:creationId xmlns:a16="http://schemas.microsoft.com/office/drawing/2014/main" id="{0B9C545B-6802-CA5A-4BDE-6B0B0C4DB150}"/>
                </a:ext>
              </a:extLst>
            </p:cNvPr>
            <p:cNvSpPr txBox="1"/>
            <p:nvPr/>
          </p:nvSpPr>
          <p:spPr>
            <a:xfrm>
              <a:off x="0" y="-47625"/>
              <a:ext cx="2397075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2">
            <a:extLst>
              <a:ext uri="{FF2B5EF4-FFF2-40B4-BE49-F238E27FC236}">
                <a16:creationId xmlns:a16="http://schemas.microsoft.com/office/drawing/2014/main" id="{B20DCC30-C357-DCC2-69D9-C7ADCA1CE851}"/>
              </a:ext>
            </a:extLst>
          </p:cNvPr>
          <p:cNvGrpSpPr/>
          <p:nvPr/>
        </p:nvGrpSpPr>
        <p:grpSpPr>
          <a:xfrm>
            <a:off x="1028700" y="3974703"/>
            <a:ext cx="1731395" cy="1912221"/>
            <a:chOff x="0" y="-47625"/>
            <a:chExt cx="456005" cy="503630"/>
          </a:xfrm>
        </p:grpSpPr>
        <p:sp>
          <p:nvSpPr>
            <p:cNvPr id="141" name="Google Shape;141;p12">
              <a:extLst>
                <a:ext uri="{FF2B5EF4-FFF2-40B4-BE49-F238E27FC236}">
                  <a16:creationId xmlns:a16="http://schemas.microsoft.com/office/drawing/2014/main" id="{996632C3-A23A-6803-1B71-7C4B489FFDFE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2" name="Google Shape;142;p12">
              <a:extLst>
                <a:ext uri="{FF2B5EF4-FFF2-40B4-BE49-F238E27FC236}">
                  <a16:creationId xmlns:a16="http://schemas.microsoft.com/office/drawing/2014/main" id="{7CEF9282-8CFE-6D73-70F0-68575CF1D134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2">
            <a:extLst>
              <a:ext uri="{FF2B5EF4-FFF2-40B4-BE49-F238E27FC236}">
                <a16:creationId xmlns:a16="http://schemas.microsoft.com/office/drawing/2014/main" id="{E04DF3CE-6B98-6AB9-D9DA-40A6FB64B72E}"/>
              </a:ext>
            </a:extLst>
          </p:cNvPr>
          <p:cNvGrpSpPr/>
          <p:nvPr/>
        </p:nvGrpSpPr>
        <p:grpSpPr>
          <a:xfrm>
            <a:off x="1151438" y="4096976"/>
            <a:ext cx="1731395" cy="1912221"/>
            <a:chOff x="0" y="-47625"/>
            <a:chExt cx="456005" cy="503630"/>
          </a:xfrm>
        </p:grpSpPr>
        <p:sp>
          <p:nvSpPr>
            <p:cNvPr id="144" name="Google Shape;144;p12">
              <a:extLst>
                <a:ext uri="{FF2B5EF4-FFF2-40B4-BE49-F238E27FC236}">
                  <a16:creationId xmlns:a16="http://schemas.microsoft.com/office/drawing/2014/main" id="{AC8ADFD8-D207-D6C2-DC83-8F5DFB931F4C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5" name="Google Shape;145;p12">
              <a:extLst>
                <a:ext uri="{FF2B5EF4-FFF2-40B4-BE49-F238E27FC236}">
                  <a16:creationId xmlns:a16="http://schemas.microsoft.com/office/drawing/2014/main" id="{F9628CCC-D53A-BEEC-DB69-559D685E9399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2">
            <a:extLst>
              <a:ext uri="{FF2B5EF4-FFF2-40B4-BE49-F238E27FC236}">
                <a16:creationId xmlns:a16="http://schemas.microsoft.com/office/drawing/2014/main" id="{52101D60-6AEB-1EFE-E1DB-2F787CCC4C84}"/>
              </a:ext>
            </a:extLst>
          </p:cNvPr>
          <p:cNvGrpSpPr/>
          <p:nvPr/>
        </p:nvGrpSpPr>
        <p:grpSpPr>
          <a:xfrm>
            <a:off x="5680030" y="4096976"/>
            <a:ext cx="1731395" cy="1912221"/>
            <a:chOff x="0" y="-47625"/>
            <a:chExt cx="456005" cy="503630"/>
          </a:xfrm>
        </p:grpSpPr>
        <p:sp>
          <p:nvSpPr>
            <p:cNvPr id="147" name="Google Shape;147;p12">
              <a:extLst>
                <a:ext uri="{FF2B5EF4-FFF2-40B4-BE49-F238E27FC236}">
                  <a16:creationId xmlns:a16="http://schemas.microsoft.com/office/drawing/2014/main" id="{5B17EA36-59C7-CE87-56D1-87420D418868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8" name="Google Shape;148;p12">
              <a:extLst>
                <a:ext uri="{FF2B5EF4-FFF2-40B4-BE49-F238E27FC236}">
                  <a16:creationId xmlns:a16="http://schemas.microsoft.com/office/drawing/2014/main" id="{79DAEDC7-0A00-17CA-0A13-A1F097D18CE8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2">
            <a:extLst>
              <a:ext uri="{FF2B5EF4-FFF2-40B4-BE49-F238E27FC236}">
                <a16:creationId xmlns:a16="http://schemas.microsoft.com/office/drawing/2014/main" id="{9ADDFB51-FEE4-1D45-028E-957F90973075}"/>
              </a:ext>
            </a:extLst>
          </p:cNvPr>
          <p:cNvGrpSpPr/>
          <p:nvPr/>
        </p:nvGrpSpPr>
        <p:grpSpPr>
          <a:xfrm>
            <a:off x="10826217" y="4096976"/>
            <a:ext cx="1731395" cy="1912221"/>
            <a:chOff x="0" y="-47625"/>
            <a:chExt cx="456005" cy="503630"/>
          </a:xfrm>
        </p:grpSpPr>
        <p:sp>
          <p:nvSpPr>
            <p:cNvPr id="150" name="Google Shape;150;p12">
              <a:extLst>
                <a:ext uri="{FF2B5EF4-FFF2-40B4-BE49-F238E27FC236}">
                  <a16:creationId xmlns:a16="http://schemas.microsoft.com/office/drawing/2014/main" id="{DB2D7721-CCDF-4E09-19FE-55AA6AA723E1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1" name="Google Shape;151;p12">
              <a:extLst>
                <a:ext uri="{FF2B5EF4-FFF2-40B4-BE49-F238E27FC236}">
                  <a16:creationId xmlns:a16="http://schemas.microsoft.com/office/drawing/2014/main" id="{8DC0188B-49A8-E53F-6784-A1D64487F4A3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2">
            <a:extLst>
              <a:ext uri="{FF2B5EF4-FFF2-40B4-BE49-F238E27FC236}">
                <a16:creationId xmlns:a16="http://schemas.microsoft.com/office/drawing/2014/main" id="{E6D7CC05-2378-4C9C-3FD7-704E8C43B1B6}"/>
              </a:ext>
            </a:extLst>
          </p:cNvPr>
          <p:cNvGrpSpPr/>
          <p:nvPr/>
        </p:nvGrpSpPr>
        <p:grpSpPr>
          <a:xfrm>
            <a:off x="5519676" y="3974703"/>
            <a:ext cx="1731395" cy="1912221"/>
            <a:chOff x="0" y="-47625"/>
            <a:chExt cx="456005" cy="503630"/>
          </a:xfrm>
        </p:grpSpPr>
        <p:sp>
          <p:nvSpPr>
            <p:cNvPr id="153" name="Google Shape;153;p12">
              <a:extLst>
                <a:ext uri="{FF2B5EF4-FFF2-40B4-BE49-F238E27FC236}">
                  <a16:creationId xmlns:a16="http://schemas.microsoft.com/office/drawing/2014/main" id="{FA7F6011-7F48-202F-D241-64DBA10F4D11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" name="Google Shape;154;p12">
              <a:extLst>
                <a:ext uri="{FF2B5EF4-FFF2-40B4-BE49-F238E27FC236}">
                  <a16:creationId xmlns:a16="http://schemas.microsoft.com/office/drawing/2014/main" id="{6B57E072-BDD7-3ADA-04A4-168A18FDA461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2">
            <a:extLst>
              <a:ext uri="{FF2B5EF4-FFF2-40B4-BE49-F238E27FC236}">
                <a16:creationId xmlns:a16="http://schemas.microsoft.com/office/drawing/2014/main" id="{872ED60B-07EB-D55D-CC2D-64BAC7887ECD}"/>
              </a:ext>
            </a:extLst>
          </p:cNvPr>
          <p:cNvSpPr txBox="1"/>
          <p:nvPr/>
        </p:nvSpPr>
        <p:spPr>
          <a:xfrm>
            <a:off x="1028700" y="6775137"/>
            <a:ext cx="3708267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OWASP 10</a:t>
            </a:r>
            <a:endParaRPr sz="1050" dirty="0"/>
          </a:p>
        </p:txBody>
      </p:sp>
      <p:sp>
        <p:nvSpPr>
          <p:cNvPr id="158" name="Google Shape;158;p12">
            <a:extLst>
              <a:ext uri="{FF2B5EF4-FFF2-40B4-BE49-F238E27FC236}">
                <a16:creationId xmlns:a16="http://schemas.microsoft.com/office/drawing/2014/main" id="{5F70D1F5-89CD-C8EA-D475-CDCFFB3EACD2}"/>
              </a:ext>
            </a:extLst>
          </p:cNvPr>
          <p:cNvSpPr txBox="1"/>
          <p:nvPr/>
        </p:nvSpPr>
        <p:spPr>
          <a:xfrm>
            <a:off x="10636627" y="6725124"/>
            <a:ext cx="429805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Teko"/>
                <a:cs typeface="Teko"/>
                <a:sym typeface="Teko"/>
              </a:rPr>
              <a:t>Pentest &amp; </a:t>
            </a:r>
            <a:r>
              <a:rPr lang="en-US" sz="4800" dirty="0" err="1">
                <a:solidFill>
                  <a:srgbClr val="FFFFFF"/>
                </a:solidFill>
                <a:latin typeface="Teko"/>
                <a:cs typeface="Teko"/>
                <a:sym typeface="Teko"/>
              </a:rPr>
              <a:t>Mitigação</a:t>
            </a:r>
            <a:endParaRPr sz="1050" dirty="0"/>
          </a:p>
        </p:txBody>
      </p:sp>
      <p:sp>
        <p:nvSpPr>
          <p:cNvPr id="159" name="Google Shape;159;p12">
            <a:extLst>
              <a:ext uri="{FF2B5EF4-FFF2-40B4-BE49-F238E27FC236}">
                <a16:creationId xmlns:a16="http://schemas.microsoft.com/office/drawing/2014/main" id="{A80A6938-1E53-C45D-69ED-FF909DD66987}"/>
              </a:ext>
            </a:extLst>
          </p:cNvPr>
          <p:cNvSpPr txBox="1"/>
          <p:nvPr/>
        </p:nvSpPr>
        <p:spPr>
          <a:xfrm>
            <a:off x="1189054" y="4256367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07	.</a:t>
            </a:r>
            <a:endParaRPr dirty="0"/>
          </a:p>
        </p:txBody>
      </p:sp>
      <p:grpSp>
        <p:nvGrpSpPr>
          <p:cNvPr id="160" name="Google Shape;160;p12">
            <a:extLst>
              <a:ext uri="{FF2B5EF4-FFF2-40B4-BE49-F238E27FC236}">
                <a16:creationId xmlns:a16="http://schemas.microsoft.com/office/drawing/2014/main" id="{AC6E307D-3CB3-54E8-0855-AF3FDE2F7EFF}"/>
              </a:ext>
            </a:extLst>
          </p:cNvPr>
          <p:cNvGrpSpPr/>
          <p:nvPr/>
        </p:nvGrpSpPr>
        <p:grpSpPr>
          <a:xfrm>
            <a:off x="10669554" y="3974703"/>
            <a:ext cx="1731395" cy="1912221"/>
            <a:chOff x="0" y="-47625"/>
            <a:chExt cx="456005" cy="503630"/>
          </a:xfrm>
        </p:grpSpPr>
        <p:sp>
          <p:nvSpPr>
            <p:cNvPr id="161" name="Google Shape;161;p12">
              <a:extLst>
                <a:ext uri="{FF2B5EF4-FFF2-40B4-BE49-F238E27FC236}">
                  <a16:creationId xmlns:a16="http://schemas.microsoft.com/office/drawing/2014/main" id="{670D108C-3A09-C130-F06B-F61FC029FF96}"/>
                </a:ext>
              </a:extLst>
            </p:cNvPr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2" name="Google Shape;162;p12">
              <a:extLst>
                <a:ext uri="{FF2B5EF4-FFF2-40B4-BE49-F238E27FC236}">
                  <a16:creationId xmlns:a16="http://schemas.microsoft.com/office/drawing/2014/main" id="{51E9055E-6E46-937F-AACF-2ABFEE801575}"/>
                </a:ext>
              </a:extLst>
            </p:cNvPr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2">
            <a:extLst>
              <a:ext uri="{FF2B5EF4-FFF2-40B4-BE49-F238E27FC236}">
                <a16:creationId xmlns:a16="http://schemas.microsoft.com/office/drawing/2014/main" id="{023890A0-902A-F318-E36F-073522DA44A1}"/>
              </a:ext>
            </a:extLst>
          </p:cNvPr>
          <p:cNvSpPr txBox="1"/>
          <p:nvPr/>
        </p:nvSpPr>
        <p:spPr>
          <a:xfrm>
            <a:off x="1252572" y="1610641"/>
            <a:ext cx="9157897" cy="221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Conteúdo</a:t>
            </a:r>
            <a:endParaRPr dirty="0"/>
          </a:p>
        </p:txBody>
      </p:sp>
      <p:sp>
        <p:nvSpPr>
          <p:cNvPr id="164" name="Google Shape;164;p12">
            <a:extLst>
              <a:ext uri="{FF2B5EF4-FFF2-40B4-BE49-F238E27FC236}">
                <a16:creationId xmlns:a16="http://schemas.microsoft.com/office/drawing/2014/main" id="{C5CB575D-598E-A7A2-DF39-D73E7771C72B}"/>
              </a:ext>
            </a:extLst>
          </p:cNvPr>
          <p:cNvSpPr txBox="1"/>
          <p:nvPr/>
        </p:nvSpPr>
        <p:spPr>
          <a:xfrm>
            <a:off x="10911904" y="4256367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n-US" sz="10039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9</a:t>
            </a: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dirty="0"/>
          </a:p>
        </p:txBody>
      </p:sp>
      <p:sp>
        <p:nvSpPr>
          <p:cNvPr id="165" name="Google Shape;165;p12">
            <a:extLst>
              <a:ext uri="{FF2B5EF4-FFF2-40B4-BE49-F238E27FC236}">
                <a16:creationId xmlns:a16="http://schemas.microsoft.com/office/drawing/2014/main" id="{4F3C6DFC-D408-E5C9-4B6E-08B91D12A5FD}"/>
              </a:ext>
            </a:extLst>
          </p:cNvPr>
          <p:cNvSpPr txBox="1"/>
          <p:nvPr/>
        </p:nvSpPr>
        <p:spPr>
          <a:xfrm>
            <a:off x="5519675" y="6725124"/>
            <a:ext cx="368257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Defesa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lang="en-US" sz="48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Cibernética</a:t>
            </a:r>
            <a:endParaRPr sz="1050" dirty="0"/>
          </a:p>
        </p:txBody>
      </p:sp>
      <p:sp>
        <p:nvSpPr>
          <p:cNvPr id="167" name="Google Shape;167;p12">
            <a:extLst>
              <a:ext uri="{FF2B5EF4-FFF2-40B4-BE49-F238E27FC236}">
                <a16:creationId xmlns:a16="http://schemas.microsoft.com/office/drawing/2014/main" id="{FA89F70D-374A-C564-84F0-1B31E140A85E}"/>
              </a:ext>
            </a:extLst>
          </p:cNvPr>
          <p:cNvSpPr txBox="1"/>
          <p:nvPr/>
        </p:nvSpPr>
        <p:spPr>
          <a:xfrm>
            <a:off x="5680030" y="4256367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en-US" sz="10039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8</a:t>
            </a:r>
            <a:r>
              <a:rPr lang="en-US" sz="10039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dirty="0"/>
          </a:p>
        </p:txBody>
      </p:sp>
      <p:sp>
        <p:nvSpPr>
          <p:cNvPr id="168" name="Google Shape;168;p12">
            <a:extLst>
              <a:ext uri="{FF2B5EF4-FFF2-40B4-BE49-F238E27FC236}">
                <a16:creationId xmlns:a16="http://schemas.microsoft.com/office/drawing/2014/main" id="{0EDA2E9E-4EB9-271F-2B23-563B2070F638}"/>
              </a:ext>
            </a:extLst>
          </p:cNvPr>
          <p:cNvSpPr/>
          <p:nvPr/>
        </p:nvSpPr>
        <p:spPr>
          <a:xfrm>
            <a:off x="16053182" y="5676750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69" name="Google Shape;169;p12">
            <a:extLst>
              <a:ext uri="{FF2B5EF4-FFF2-40B4-BE49-F238E27FC236}">
                <a16:creationId xmlns:a16="http://schemas.microsoft.com/office/drawing/2014/main" id="{B724973B-E4AF-1275-EDB9-650E11E5196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3775" y="717988"/>
            <a:ext cx="52557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>
            <a:extLst>
              <a:ext uri="{FF2B5EF4-FFF2-40B4-BE49-F238E27FC236}">
                <a16:creationId xmlns:a16="http://schemas.microsoft.com/office/drawing/2014/main" id="{15D93593-A662-49A1-9453-B4A06A1D500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00" y="3785786"/>
            <a:ext cx="1131100" cy="525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>
            <a:extLst>
              <a:ext uri="{FF2B5EF4-FFF2-40B4-BE49-F238E27FC236}">
                <a16:creationId xmlns:a16="http://schemas.microsoft.com/office/drawing/2014/main" id="{7599F012-34A3-EBCB-2ABC-475BD057C25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02425" y="3785802"/>
            <a:ext cx="1131100" cy="5254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522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0275" y="460088"/>
            <a:ext cx="7209274" cy="9268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3"/>
          <p:cNvGrpSpPr/>
          <p:nvPr/>
        </p:nvGrpSpPr>
        <p:grpSpPr>
          <a:xfrm>
            <a:off x="1028700" y="1824085"/>
            <a:ext cx="1731395" cy="1912221"/>
            <a:chOff x="0" y="-47625"/>
            <a:chExt cx="456005" cy="503630"/>
          </a:xfrm>
        </p:grpSpPr>
        <p:sp>
          <p:nvSpPr>
            <p:cNvPr id="178" name="Google Shape;178;p13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9" name="Google Shape;179;p13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3"/>
          <p:cNvGrpSpPr/>
          <p:nvPr/>
        </p:nvGrpSpPr>
        <p:grpSpPr>
          <a:xfrm>
            <a:off x="1151438" y="1946359"/>
            <a:ext cx="1731395" cy="1912221"/>
            <a:chOff x="0" y="-47625"/>
            <a:chExt cx="456005" cy="503630"/>
          </a:xfrm>
        </p:grpSpPr>
        <p:sp>
          <p:nvSpPr>
            <p:cNvPr id="181" name="Google Shape;181;p13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2" name="Google Shape;182;p13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13"/>
          <p:cNvSpPr txBox="1"/>
          <p:nvPr/>
        </p:nvSpPr>
        <p:spPr>
          <a:xfrm>
            <a:off x="3177531" y="2029781"/>
            <a:ext cx="737807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Dados </a:t>
            </a:r>
            <a:r>
              <a:rPr lang="en-US" sz="60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atuais</a:t>
            </a:r>
            <a:r>
              <a:rPr lang="en-US" sz="6000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sobre </a:t>
            </a:r>
            <a:r>
              <a:rPr lang="en-US" sz="6000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Segurança</a:t>
            </a:r>
            <a:endParaRPr sz="700" dirty="0"/>
          </a:p>
        </p:txBody>
      </p:sp>
      <p:sp>
        <p:nvSpPr>
          <p:cNvPr id="190" name="Google Shape;190;p13"/>
          <p:cNvSpPr txBox="1"/>
          <p:nvPr/>
        </p:nvSpPr>
        <p:spPr>
          <a:xfrm>
            <a:off x="3545218" y="4371281"/>
            <a:ext cx="7174200" cy="33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Aumento de 154% de Incidentes de Segurança na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Ransomwares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Phishing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DDoS</a:t>
            </a: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 sz="22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Misconfiguration</a:t>
            </a:r>
            <a:endParaRPr lang="pt-BR" sz="22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Zero Day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Supply</a:t>
            </a:r>
            <a:r>
              <a:rPr lang="pt-BR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Chain</a:t>
            </a:r>
            <a:endParaRPr lang="pt-BR" sz="22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13"/>
          <p:cNvSpPr txBox="1"/>
          <p:nvPr/>
        </p:nvSpPr>
        <p:spPr>
          <a:xfrm>
            <a:off x="1189054" y="2105749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01.</a:t>
            </a:r>
            <a:endParaRPr/>
          </a:p>
        </p:txBody>
      </p:sp>
      <p:grpSp>
        <p:nvGrpSpPr>
          <p:cNvPr id="192" name="Google Shape;192;p13"/>
          <p:cNvGrpSpPr/>
          <p:nvPr/>
        </p:nvGrpSpPr>
        <p:grpSpPr>
          <a:xfrm rot="5400000">
            <a:off x="10830856" y="4723071"/>
            <a:ext cx="2809881" cy="409797"/>
            <a:chOff x="0" y="-47625"/>
            <a:chExt cx="812800" cy="118539"/>
          </a:xfrm>
        </p:grpSpPr>
        <p:sp>
          <p:nvSpPr>
            <p:cNvPr id="193" name="Google Shape;193;p13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4" name="Google Shape;194;p13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3"/>
          <p:cNvGrpSpPr/>
          <p:nvPr/>
        </p:nvGrpSpPr>
        <p:grpSpPr>
          <a:xfrm rot="5400000">
            <a:off x="16059257" y="4723071"/>
            <a:ext cx="2809881" cy="409797"/>
            <a:chOff x="0" y="-47625"/>
            <a:chExt cx="812800" cy="118539"/>
          </a:xfrm>
        </p:grpSpPr>
        <p:sp>
          <p:nvSpPr>
            <p:cNvPr id="196" name="Google Shape;196;p13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7" name="Google Shape;197;p13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3"/>
          <p:cNvSpPr/>
          <p:nvPr/>
        </p:nvSpPr>
        <p:spPr>
          <a:xfrm>
            <a:off x="-734775" y="6589877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199" name="Google Shape;19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3050" y="1353100"/>
            <a:ext cx="5006251" cy="748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6325" y="3858601"/>
            <a:ext cx="1229775" cy="572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490213" y="5782350"/>
            <a:ext cx="3093295" cy="30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012975" y="9252048"/>
            <a:ext cx="7315200" cy="237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3475" y="-59125"/>
            <a:ext cx="19109043" cy="106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8971" y="396725"/>
            <a:ext cx="7209250" cy="92681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16"/>
          <p:cNvGrpSpPr/>
          <p:nvPr/>
        </p:nvGrpSpPr>
        <p:grpSpPr>
          <a:xfrm>
            <a:off x="4253078" y="1694920"/>
            <a:ext cx="4460033" cy="6924399"/>
            <a:chOff x="0" y="-47625"/>
            <a:chExt cx="1174659" cy="1823710"/>
          </a:xfrm>
        </p:grpSpPr>
        <p:sp>
          <p:nvSpPr>
            <p:cNvPr id="281" name="Google Shape;281;p16"/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2" name="Google Shape;282;p16"/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16"/>
          <p:cNvGrpSpPr/>
          <p:nvPr/>
        </p:nvGrpSpPr>
        <p:grpSpPr>
          <a:xfrm>
            <a:off x="9400721" y="1694920"/>
            <a:ext cx="4460033" cy="6924399"/>
            <a:chOff x="0" y="-47625"/>
            <a:chExt cx="1174659" cy="1823710"/>
          </a:xfrm>
        </p:grpSpPr>
        <p:sp>
          <p:nvSpPr>
            <p:cNvPr id="284" name="Google Shape;284;p16"/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5" name="Google Shape;285;p16"/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16"/>
          <p:cNvGrpSpPr/>
          <p:nvPr/>
        </p:nvGrpSpPr>
        <p:grpSpPr>
          <a:xfrm>
            <a:off x="4427247" y="1869088"/>
            <a:ext cx="4460033" cy="6924399"/>
            <a:chOff x="0" y="-47625"/>
            <a:chExt cx="1174659" cy="1823710"/>
          </a:xfrm>
        </p:grpSpPr>
        <p:sp>
          <p:nvSpPr>
            <p:cNvPr id="287" name="Google Shape;287;p16"/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8" name="Google Shape;288;p16"/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16"/>
          <p:cNvGrpSpPr/>
          <p:nvPr/>
        </p:nvGrpSpPr>
        <p:grpSpPr>
          <a:xfrm>
            <a:off x="9574889" y="1869088"/>
            <a:ext cx="4460033" cy="6924399"/>
            <a:chOff x="0" y="-47625"/>
            <a:chExt cx="1174659" cy="1823710"/>
          </a:xfrm>
        </p:grpSpPr>
        <p:sp>
          <p:nvSpPr>
            <p:cNvPr id="290" name="Google Shape;290;p16"/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1" name="Google Shape;291;p16"/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6"/>
          <p:cNvSpPr txBox="1"/>
          <p:nvPr/>
        </p:nvSpPr>
        <p:spPr>
          <a:xfrm>
            <a:off x="5567248" y="2389373"/>
            <a:ext cx="3089711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Ransomware</a:t>
            </a:r>
            <a:endParaRPr dirty="0"/>
          </a:p>
        </p:txBody>
      </p:sp>
      <p:sp>
        <p:nvSpPr>
          <p:cNvPr id="300" name="Google Shape;300;p16"/>
          <p:cNvSpPr txBox="1"/>
          <p:nvPr/>
        </p:nvSpPr>
        <p:spPr>
          <a:xfrm>
            <a:off x="4675838" y="3706502"/>
            <a:ext cx="3963000" cy="369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alware que criptografa os arquivos ou bloqueia o acesso ao sistema da vítima, tornando dados e serviços indisponíveis. Os criminosos exigem um resgate financeiro (geralmente em criptomoedas) para restaurar o acesso ou descriptografar os dados.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rgbClr val="FFFFFF"/>
                </a:solidFill>
                <a:latin typeface="Montserrat"/>
                <a:sym typeface="Montserrat"/>
              </a:rPr>
              <a:t>WannaCry</a:t>
            </a:r>
            <a:r>
              <a:rPr lang="pt-BR" sz="1800" dirty="0">
                <a:solidFill>
                  <a:srgbClr val="FFFFFF"/>
                </a:solidFill>
                <a:latin typeface="Montserrat"/>
                <a:sym typeface="Montserrat"/>
              </a:rPr>
              <a:t> – Protocolo SMB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</p:txBody>
      </p:sp>
      <p:sp>
        <p:nvSpPr>
          <p:cNvPr id="301" name="Google Shape;301;p16"/>
          <p:cNvSpPr txBox="1"/>
          <p:nvPr/>
        </p:nvSpPr>
        <p:spPr>
          <a:xfrm>
            <a:off x="9823480" y="3706502"/>
            <a:ext cx="3963000" cy="286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Técnica de fraudes onde os atacantes tentam enganar as vítimas para que revelem informações pessoais, como senhas e dados bancários. Geralmente é feito por meio de e-mails, mensagens ou sites falsificados que se assemelham a entidades legítimas. </a:t>
            </a:r>
            <a:endParaRPr lang="en-US" sz="1100" dirty="0"/>
          </a:p>
        </p:txBody>
      </p:sp>
      <p:pic>
        <p:nvPicPr>
          <p:cNvPr id="303" name="Google Shape;3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050" y="1909370"/>
            <a:ext cx="804175" cy="3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443700" y="6413648"/>
            <a:ext cx="7209276" cy="234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47305" y="875401"/>
            <a:ext cx="7209246" cy="23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78475" y="4419001"/>
            <a:ext cx="838675" cy="390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98;p16">
            <a:extLst>
              <a:ext uri="{FF2B5EF4-FFF2-40B4-BE49-F238E27FC236}">
                <a16:creationId xmlns:a16="http://schemas.microsoft.com/office/drawing/2014/main" id="{70A7904C-CB31-EDD4-D8B7-6BBACAA26AF0}"/>
              </a:ext>
            </a:extLst>
          </p:cNvPr>
          <p:cNvSpPr txBox="1"/>
          <p:nvPr/>
        </p:nvSpPr>
        <p:spPr>
          <a:xfrm>
            <a:off x="10672562" y="2339298"/>
            <a:ext cx="3089711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Phishing</a:t>
            </a:r>
            <a:endParaRPr dirty="0"/>
          </a:p>
        </p:txBody>
      </p:sp>
      <p:pic>
        <p:nvPicPr>
          <p:cNvPr id="4" name="Picture 3" descr="A lock with a dollar sign in the middle of a circuit board&#10;&#10;Description automatically generated">
            <a:extLst>
              <a:ext uri="{FF2B5EF4-FFF2-40B4-BE49-F238E27FC236}">
                <a16:creationId xmlns:a16="http://schemas.microsoft.com/office/drawing/2014/main" id="{40B7175C-1167-2903-CE1B-0E37930F5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9820" y="2473799"/>
            <a:ext cx="913962" cy="913962"/>
          </a:xfrm>
          <a:prstGeom prst="rect">
            <a:avLst/>
          </a:prstGeom>
        </p:spPr>
      </p:pic>
      <p:pic>
        <p:nvPicPr>
          <p:cNvPr id="7" name="Picture 6" descr="A lock with a dollar sign in the middle of a circuit board&#10;&#10;Description automatically generated">
            <a:extLst>
              <a:ext uri="{FF2B5EF4-FFF2-40B4-BE49-F238E27FC236}">
                <a16:creationId xmlns:a16="http://schemas.microsoft.com/office/drawing/2014/main" id="{5F01C0FA-44FD-9B02-8ED4-5C9A8EE866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5137" y="2473799"/>
            <a:ext cx="2370900" cy="2370900"/>
          </a:xfrm>
          <a:prstGeom prst="rect">
            <a:avLst/>
          </a:prstGeom>
        </p:spPr>
      </p:pic>
      <p:pic>
        <p:nvPicPr>
          <p:cNvPr id="10" name="Picture 9" descr="A computer screen with a hook and number on it&#10;&#10;Description automatically generated">
            <a:extLst>
              <a:ext uri="{FF2B5EF4-FFF2-40B4-BE49-F238E27FC236}">
                <a16:creationId xmlns:a16="http://schemas.microsoft.com/office/drawing/2014/main" id="{F444D8FE-CF78-878B-FC44-8DF921B1AA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0153" y="5094233"/>
            <a:ext cx="2145574" cy="2145574"/>
          </a:xfrm>
          <a:prstGeom prst="rect">
            <a:avLst/>
          </a:prstGeom>
        </p:spPr>
      </p:pic>
      <p:pic>
        <p:nvPicPr>
          <p:cNvPr id="11" name="Picture 10" descr="A computer screen with a hook and number on it&#10;&#10;Description automatically generated">
            <a:extLst>
              <a:ext uri="{FF2B5EF4-FFF2-40B4-BE49-F238E27FC236}">
                <a16:creationId xmlns:a16="http://schemas.microsoft.com/office/drawing/2014/main" id="{0E7FC33C-2FB2-69FE-FD33-BA9FF43133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2611" y="2578660"/>
            <a:ext cx="645766" cy="6457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77">
          <a:extLst>
            <a:ext uri="{FF2B5EF4-FFF2-40B4-BE49-F238E27FC236}">
              <a16:creationId xmlns:a16="http://schemas.microsoft.com/office/drawing/2014/main" id="{8A9A6A80-A331-0D74-3DC7-B64AA7F39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6">
            <a:extLst>
              <a:ext uri="{FF2B5EF4-FFF2-40B4-BE49-F238E27FC236}">
                <a16:creationId xmlns:a16="http://schemas.microsoft.com/office/drawing/2014/main" id="{F792F995-34E1-58E8-2996-4DE3196668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3475" y="-59125"/>
            <a:ext cx="19109043" cy="106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6">
            <a:extLst>
              <a:ext uri="{FF2B5EF4-FFF2-40B4-BE49-F238E27FC236}">
                <a16:creationId xmlns:a16="http://schemas.microsoft.com/office/drawing/2014/main" id="{AF877394-9D28-4139-3C9F-B61B032846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8971" y="396725"/>
            <a:ext cx="7209250" cy="92681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16">
            <a:extLst>
              <a:ext uri="{FF2B5EF4-FFF2-40B4-BE49-F238E27FC236}">
                <a16:creationId xmlns:a16="http://schemas.microsoft.com/office/drawing/2014/main" id="{F6CE0A99-0BB1-680E-4DA4-4D0E16162D32}"/>
              </a:ext>
            </a:extLst>
          </p:cNvPr>
          <p:cNvGrpSpPr/>
          <p:nvPr/>
        </p:nvGrpSpPr>
        <p:grpSpPr>
          <a:xfrm>
            <a:off x="4253078" y="1694920"/>
            <a:ext cx="4460033" cy="6924399"/>
            <a:chOff x="0" y="-47625"/>
            <a:chExt cx="1174659" cy="1823710"/>
          </a:xfrm>
        </p:grpSpPr>
        <p:sp>
          <p:nvSpPr>
            <p:cNvPr id="281" name="Google Shape;281;p16">
              <a:extLst>
                <a:ext uri="{FF2B5EF4-FFF2-40B4-BE49-F238E27FC236}">
                  <a16:creationId xmlns:a16="http://schemas.microsoft.com/office/drawing/2014/main" id="{45890C8B-FB5E-970E-25E2-0323EF0F9E49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2" name="Google Shape;282;p16">
              <a:extLst>
                <a:ext uri="{FF2B5EF4-FFF2-40B4-BE49-F238E27FC236}">
                  <a16:creationId xmlns:a16="http://schemas.microsoft.com/office/drawing/2014/main" id="{FF9123B6-5C78-F627-C7BA-57FCAC94EA91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16">
            <a:extLst>
              <a:ext uri="{FF2B5EF4-FFF2-40B4-BE49-F238E27FC236}">
                <a16:creationId xmlns:a16="http://schemas.microsoft.com/office/drawing/2014/main" id="{7BBCAB65-BAB3-DBE3-BB4A-E2F7396F82C7}"/>
              </a:ext>
            </a:extLst>
          </p:cNvPr>
          <p:cNvGrpSpPr/>
          <p:nvPr/>
        </p:nvGrpSpPr>
        <p:grpSpPr>
          <a:xfrm>
            <a:off x="9400721" y="1694920"/>
            <a:ext cx="4460033" cy="6924399"/>
            <a:chOff x="0" y="-47625"/>
            <a:chExt cx="1174659" cy="1823710"/>
          </a:xfrm>
        </p:grpSpPr>
        <p:sp>
          <p:nvSpPr>
            <p:cNvPr id="284" name="Google Shape;284;p16">
              <a:extLst>
                <a:ext uri="{FF2B5EF4-FFF2-40B4-BE49-F238E27FC236}">
                  <a16:creationId xmlns:a16="http://schemas.microsoft.com/office/drawing/2014/main" id="{F58FD643-4917-B225-8619-37B521C3B8A0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5" name="Google Shape;285;p16">
              <a:extLst>
                <a:ext uri="{FF2B5EF4-FFF2-40B4-BE49-F238E27FC236}">
                  <a16:creationId xmlns:a16="http://schemas.microsoft.com/office/drawing/2014/main" id="{28170F26-7EF2-6D0F-25E8-64C26D4B7B00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16">
            <a:extLst>
              <a:ext uri="{FF2B5EF4-FFF2-40B4-BE49-F238E27FC236}">
                <a16:creationId xmlns:a16="http://schemas.microsoft.com/office/drawing/2014/main" id="{02608CDE-24E5-D557-0124-EF4F56960C96}"/>
              </a:ext>
            </a:extLst>
          </p:cNvPr>
          <p:cNvGrpSpPr/>
          <p:nvPr/>
        </p:nvGrpSpPr>
        <p:grpSpPr>
          <a:xfrm>
            <a:off x="4427247" y="1869088"/>
            <a:ext cx="4460033" cy="6924399"/>
            <a:chOff x="0" y="-47625"/>
            <a:chExt cx="1174659" cy="1823710"/>
          </a:xfrm>
        </p:grpSpPr>
        <p:sp>
          <p:nvSpPr>
            <p:cNvPr id="287" name="Google Shape;287;p16">
              <a:extLst>
                <a:ext uri="{FF2B5EF4-FFF2-40B4-BE49-F238E27FC236}">
                  <a16:creationId xmlns:a16="http://schemas.microsoft.com/office/drawing/2014/main" id="{933D7812-8568-5695-5FF3-019DB9CD020F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8" name="Google Shape;288;p16">
              <a:extLst>
                <a:ext uri="{FF2B5EF4-FFF2-40B4-BE49-F238E27FC236}">
                  <a16:creationId xmlns:a16="http://schemas.microsoft.com/office/drawing/2014/main" id="{F9BF4A8C-EBD0-D882-78C1-FFD456620626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16">
            <a:extLst>
              <a:ext uri="{FF2B5EF4-FFF2-40B4-BE49-F238E27FC236}">
                <a16:creationId xmlns:a16="http://schemas.microsoft.com/office/drawing/2014/main" id="{F623615A-CA17-1685-E384-92D303252D7C}"/>
              </a:ext>
            </a:extLst>
          </p:cNvPr>
          <p:cNvGrpSpPr/>
          <p:nvPr/>
        </p:nvGrpSpPr>
        <p:grpSpPr>
          <a:xfrm>
            <a:off x="9574889" y="1869088"/>
            <a:ext cx="4460033" cy="6924399"/>
            <a:chOff x="0" y="-47625"/>
            <a:chExt cx="1174659" cy="1823710"/>
          </a:xfrm>
        </p:grpSpPr>
        <p:sp>
          <p:nvSpPr>
            <p:cNvPr id="290" name="Google Shape;290;p16">
              <a:extLst>
                <a:ext uri="{FF2B5EF4-FFF2-40B4-BE49-F238E27FC236}">
                  <a16:creationId xmlns:a16="http://schemas.microsoft.com/office/drawing/2014/main" id="{C99F318A-BF6E-A633-BE11-56D879FEE1C6}"/>
                </a:ext>
              </a:extLst>
            </p:cNvPr>
            <p:cNvSpPr/>
            <p:nvPr/>
          </p:nvSpPr>
          <p:spPr>
            <a:xfrm>
              <a:off x="0" y="0"/>
              <a:ext cx="1174659" cy="1776085"/>
            </a:xfrm>
            <a:custGeom>
              <a:avLst/>
              <a:gdLst/>
              <a:ahLst/>
              <a:cxnLst/>
              <a:rect l="l" t="t" r="r" b="b"/>
              <a:pathLst>
                <a:path w="1174659" h="1776085" extrusionOk="0">
                  <a:moveTo>
                    <a:pt x="0" y="0"/>
                  </a:moveTo>
                  <a:lnTo>
                    <a:pt x="1174659" y="0"/>
                  </a:lnTo>
                  <a:lnTo>
                    <a:pt x="1174659" y="1776085"/>
                  </a:lnTo>
                  <a:lnTo>
                    <a:pt x="0" y="17760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1" name="Google Shape;291;p16">
              <a:extLst>
                <a:ext uri="{FF2B5EF4-FFF2-40B4-BE49-F238E27FC236}">
                  <a16:creationId xmlns:a16="http://schemas.microsoft.com/office/drawing/2014/main" id="{D5AFBB13-B3C6-1F98-0269-BD7CC015342A}"/>
                </a:ext>
              </a:extLst>
            </p:cNvPr>
            <p:cNvSpPr txBox="1"/>
            <p:nvPr/>
          </p:nvSpPr>
          <p:spPr>
            <a:xfrm>
              <a:off x="0" y="-47625"/>
              <a:ext cx="1174659" cy="1823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6">
            <a:extLst>
              <a:ext uri="{FF2B5EF4-FFF2-40B4-BE49-F238E27FC236}">
                <a16:creationId xmlns:a16="http://schemas.microsoft.com/office/drawing/2014/main" id="{C0AC6C25-3713-B71A-C3DC-EBB4C16E4D1E}"/>
              </a:ext>
            </a:extLst>
          </p:cNvPr>
          <p:cNvSpPr txBox="1"/>
          <p:nvPr/>
        </p:nvSpPr>
        <p:spPr>
          <a:xfrm>
            <a:off x="5997427" y="2373790"/>
            <a:ext cx="2165120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DDoS</a:t>
            </a:r>
            <a:endParaRPr dirty="0"/>
          </a:p>
        </p:txBody>
      </p:sp>
      <p:sp>
        <p:nvSpPr>
          <p:cNvPr id="299" name="Google Shape;299;p16">
            <a:extLst>
              <a:ext uri="{FF2B5EF4-FFF2-40B4-BE49-F238E27FC236}">
                <a16:creationId xmlns:a16="http://schemas.microsoft.com/office/drawing/2014/main" id="{EB3E753A-798C-035F-6D0D-493CC5C8161C}"/>
              </a:ext>
            </a:extLst>
          </p:cNvPr>
          <p:cNvSpPr txBox="1"/>
          <p:nvPr/>
        </p:nvSpPr>
        <p:spPr>
          <a:xfrm>
            <a:off x="10904388" y="2373790"/>
            <a:ext cx="2441625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28" b="0" i="0" u="none" strike="noStrike" cap="none" dirty="0" err="1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Misconfig</a:t>
            </a:r>
            <a:endParaRPr dirty="0"/>
          </a:p>
        </p:txBody>
      </p:sp>
      <p:sp>
        <p:nvSpPr>
          <p:cNvPr id="300" name="Google Shape;300;p16">
            <a:extLst>
              <a:ext uri="{FF2B5EF4-FFF2-40B4-BE49-F238E27FC236}">
                <a16:creationId xmlns:a16="http://schemas.microsoft.com/office/drawing/2014/main" id="{6EF7DBA9-E45A-3FC5-0224-C7CD22856478}"/>
              </a:ext>
            </a:extLst>
          </p:cNvPr>
          <p:cNvSpPr txBox="1"/>
          <p:nvPr/>
        </p:nvSpPr>
        <p:spPr>
          <a:xfrm>
            <a:off x="4675838" y="3706502"/>
            <a:ext cx="3963000" cy="3504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Ataque onde múltiplos sistemas comprometidos são usados para inundar um alvo com tráfego excessivo, visando sobrecarregar os recursos do servidor ou rede. O objetivo é tornar os serviços indisponíveis para usuários legítimos, causando interrupções significativas. Esses ataques podem utilizar </a:t>
            </a:r>
            <a:r>
              <a:rPr lang="pt-BR" sz="18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botnets</a:t>
            </a: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que são redes de dispositivos infectados</a:t>
            </a:r>
            <a:endParaRPr dirty="0"/>
          </a:p>
        </p:txBody>
      </p:sp>
      <p:sp>
        <p:nvSpPr>
          <p:cNvPr id="301" name="Google Shape;301;p16">
            <a:extLst>
              <a:ext uri="{FF2B5EF4-FFF2-40B4-BE49-F238E27FC236}">
                <a16:creationId xmlns:a16="http://schemas.microsoft.com/office/drawing/2014/main" id="{C02B4314-28E0-9FD4-F8E8-A1A2B65D4024}"/>
              </a:ext>
            </a:extLst>
          </p:cNvPr>
          <p:cNvSpPr txBox="1"/>
          <p:nvPr/>
        </p:nvSpPr>
        <p:spPr>
          <a:xfrm>
            <a:off x="9823480" y="3706502"/>
            <a:ext cx="3963000" cy="4141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Erros ou falhas na configuração de sistemas, aplicativos ou redes que podem levar a vulnerabilidades de segurança ou falhas operacionais. Esses erros podem ocorrer em servidores web, bancos de dados, firewalls e serviços em nuvem, resultando em exposição não intencional de dados ou recursos. A causa pode ser falta de conhecimento, documentação inadequada ou atualização incorreta. </a:t>
            </a:r>
            <a:endParaRPr sz="1800" dirty="0"/>
          </a:p>
        </p:txBody>
      </p:sp>
      <p:pic>
        <p:nvPicPr>
          <p:cNvPr id="303" name="Google Shape;303;p16">
            <a:extLst>
              <a:ext uri="{FF2B5EF4-FFF2-40B4-BE49-F238E27FC236}">
                <a16:creationId xmlns:a16="http://schemas.microsoft.com/office/drawing/2014/main" id="{41F0DF44-0EA2-339C-058B-D3E0B05515E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050" y="1909370"/>
            <a:ext cx="804175" cy="37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>
            <a:extLst>
              <a:ext uri="{FF2B5EF4-FFF2-40B4-BE49-F238E27FC236}">
                <a16:creationId xmlns:a16="http://schemas.microsoft.com/office/drawing/2014/main" id="{B03619E7-6825-40DC-F1D3-8B60D04FA0E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443700" y="6413648"/>
            <a:ext cx="7209276" cy="234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>
            <a:extLst>
              <a:ext uri="{FF2B5EF4-FFF2-40B4-BE49-F238E27FC236}">
                <a16:creationId xmlns:a16="http://schemas.microsoft.com/office/drawing/2014/main" id="{D1297034-A045-A7CE-4F8D-5A649768FE6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47305" y="875401"/>
            <a:ext cx="7209246" cy="23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>
            <a:extLst>
              <a:ext uri="{FF2B5EF4-FFF2-40B4-BE49-F238E27FC236}">
                <a16:creationId xmlns:a16="http://schemas.microsoft.com/office/drawing/2014/main" id="{AF683EA4-54C9-BB21-FA86-4BED1FFBF5A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78475" y="4419001"/>
            <a:ext cx="838675" cy="390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oup of computers around a target&#10;&#10;Description automatically generated">
            <a:extLst>
              <a:ext uri="{FF2B5EF4-FFF2-40B4-BE49-F238E27FC236}">
                <a16:creationId xmlns:a16="http://schemas.microsoft.com/office/drawing/2014/main" id="{38A522CD-BAD1-CC5A-417F-AEECDB4BB7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8968" y="2476947"/>
            <a:ext cx="954308" cy="954308"/>
          </a:xfrm>
          <a:prstGeom prst="rect">
            <a:avLst/>
          </a:prstGeom>
        </p:spPr>
      </p:pic>
      <p:pic>
        <p:nvPicPr>
          <p:cNvPr id="5" name="Picture 4" descr="A pixelated padlock and wrench&#10;&#10;Description automatically generated">
            <a:extLst>
              <a:ext uri="{FF2B5EF4-FFF2-40B4-BE49-F238E27FC236}">
                <a16:creationId xmlns:a16="http://schemas.microsoft.com/office/drawing/2014/main" id="{340BBC93-911E-923F-F600-E4EC58640D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3480" y="2553554"/>
            <a:ext cx="833534" cy="833534"/>
          </a:xfrm>
          <a:prstGeom prst="rect">
            <a:avLst/>
          </a:prstGeom>
        </p:spPr>
      </p:pic>
      <p:pic>
        <p:nvPicPr>
          <p:cNvPr id="6" name="Picture 5" descr="A group of computers around a target&#10;&#10;Description automatically generated">
            <a:extLst>
              <a:ext uri="{FF2B5EF4-FFF2-40B4-BE49-F238E27FC236}">
                <a16:creationId xmlns:a16="http://schemas.microsoft.com/office/drawing/2014/main" id="{A5E4A4B2-A54D-DA02-2F41-EC6913463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405" y="2176422"/>
            <a:ext cx="3082890" cy="3082890"/>
          </a:xfrm>
          <a:prstGeom prst="rect">
            <a:avLst/>
          </a:prstGeom>
        </p:spPr>
      </p:pic>
      <p:pic>
        <p:nvPicPr>
          <p:cNvPr id="7" name="Picture 6" descr="A pixelated padlock and wrench&#10;&#10;Description automatically generated">
            <a:extLst>
              <a:ext uri="{FF2B5EF4-FFF2-40B4-BE49-F238E27FC236}">
                <a16:creationId xmlns:a16="http://schemas.microsoft.com/office/drawing/2014/main" id="{8E50BA38-3D5A-4D94-E171-CF5BCD116E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74195" y="5157119"/>
            <a:ext cx="2211008" cy="22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27600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yber Crime Slides   ">
  <a:themeElements>
    <a:clrScheme name="Office">
      <a:dk1>
        <a:srgbClr val="000000"/>
      </a:dk1>
      <a:lt1>
        <a:srgbClr val="FFFFFF"/>
      </a:lt1>
      <a:dk2>
        <a:srgbClr val="0F1A38"/>
      </a:dk2>
      <a:lt2>
        <a:srgbClr val="5CE1E6"/>
      </a:lt2>
      <a:accent1>
        <a:srgbClr val="06D59F"/>
      </a:accent1>
      <a:accent2>
        <a:srgbClr val="888888"/>
      </a:accent2>
      <a:accent3>
        <a:srgbClr val="FFFFFF"/>
      </a:accent3>
      <a:accent4>
        <a:srgbClr val="0F1A38"/>
      </a:accent4>
      <a:accent5>
        <a:srgbClr val="5CE1E6"/>
      </a:accent5>
      <a:accent6>
        <a:srgbClr val="06D59F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1489</Words>
  <Application>Microsoft Office PowerPoint</Application>
  <PresentationFormat>Personalizar</PresentationFormat>
  <Paragraphs>248</Paragraphs>
  <Slides>29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Teko</vt:lpstr>
      <vt:lpstr>Montserrat</vt:lpstr>
      <vt:lpstr>Introduction to Cyber Crime Slides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Henrique Otsuka</dc:creator>
  <cp:lastModifiedBy>Henrique Otsuka</cp:lastModifiedBy>
  <cp:revision>3</cp:revision>
  <dcterms:modified xsi:type="dcterms:W3CDTF">2024-10-31T20:30:34Z</dcterms:modified>
</cp:coreProperties>
</file>